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8186A-F34B-4266-B3FF-CB73EB2FC6B1}" v="46" dt="2022-07-14T10:06:09.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3333" autoAdjust="0"/>
  </p:normalViewPr>
  <p:slideViewPr>
    <p:cSldViewPr snapToGrid="0">
      <p:cViewPr varScale="1">
        <p:scale>
          <a:sx n="77" d="100"/>
          <a:sy n="77" d="100"/>
        </p:scale>
        <p:origin x="138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F8893-0436-4922-A1C0-7DBB45EF936B}" type="datetimeFigureOut">
              <a:rPr lang="en-US" smtClean="0"/>
              <a:t>15-Jul-22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74231-51A7-471E-AC0C-B5AD9C039FFF}" type="slidenum">
              <a:rPr lang="en-US" smtClean="0"/>
              <a:t>‹#›</a:t>
            </a:fld>
            <a:endParaRPr lang="en-US" dirty="0"/>
          </a:p>
        </p:txBody>
      </p:sp>
    </p:spTree>
    <p:extLst>
      <p:ext uri="{BB962C8B-B14F-4D97-AF65-F5344CB8AC3E}">
        <p14:creationId xmlns:p14="http://schemas.microsoft.com/office/powerpoint/2010/main" val="3827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74231-51A7-471E-AC0C-B5AD9C039FFF}" type="slidenum">
              <a:rPr lang="en-US" smtClean="0"/>
              <a:t>1</a:t>
            </a:fld>
            <a:endParaRPr lang="en-US" dirty="0"/>
          </a:p>
        </p:txBody>
      </p:sp>
    </p:spTree>
    <p:extLst>
      <p:ext uri="{BB962C8B-B14F-4D97-AF65-F5344CB8AC3E}">
        <p14:creationId xmlns:p14="http://schemas.microsoft.com/office/powerpoint/2010/main" val="26335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75E8-FA01-4A19-8EFA-ED3CB90214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B5E8EA-B2AC-4D24-BDDB-A2364A966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10B29-8B07-4B4E-B37A-91FCDE53BCFE}"/>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5" name="Footer Placeholder 4">
            <a:extLst>
              <a:ext uri="{FF2B5EF4-FFF2-40B4-BE49-F238E27FC236}">
                <a16:creationId xmlns:a16="http://schemas.microsoft.com/office/drawing/2014/main" id="{6971B218-98DA-4E1F-9D9C-D263ECEEAD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845966-D89B-40E8-B74C-949FE544F653}"/>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171672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0622-8555-4DA6-BEF1-CE621923E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1F548-BD48-4A68-9B2F-18C3A7A32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6B48-EE32-44A2-AFD4-DD25D5FFC3D4}"/>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5" name="Footer Placeholder 4">
            <a:extLst>
              <a:ext uri="{FF2B5EF4-FFF2-40B4-BE49-F238E27FC236}">
                <a16:creationId xmlns:a16="http://schemas.microsoft.com/office/drawing/2014/main" id="{A229C00D-B116-428B-B474-9CAB1E1256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743086-1F5D-4DC0-949D-4310E9CA89B1}"/>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131148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09BAC-560E-4DB5-8B3F-D2179A4E2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19A38-48D8-4777-A39B-C30A0CFCD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17A44-2DD0-4E92-A4E9-26F78BA2F6C4}"/>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5" name="Footer Placeholder 4">
            <a:extLst>
              <a:ext uri="{FF2B5EF4-FFF2-40B4-BE49-F238E27FC236}">
                <a16:creationId xmlns:a16="http://schemas.microsoft.com/office/drawing/2014/main" id="{1C2773FD-69E0-46C8-8599-30DEA35F99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4A22DC-86E6-48AC-9D2B-EB3475A1C28A}"/>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6712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73B9-E2D6-4F0A-B95D-111F15804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DDFB2-264E-435A-91ED-1EC7A1768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5DC9C-3985-4A96-B974-41A8C3D65DC8}"/>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5" name="Footer Placeholder 4">
            <a:extLst>
              <a:ext uri="{FF2B5EF4-FFF2-40B4-BE49-F238E27FC236}">
                <a16:creationId xmlns:a16="http://schemas.microsoft.com/office/drawing/2014/main" id="{7B22921F-C16E-4164-939F-EF9BD0BDA4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61220F-6C41-41A7-A0EF-74D4912E579D}"/>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177185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A29F-0CEB-4355-B492-DE1CD7E9A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3AD2A-A242-430F-86E1-62FE1FB6E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FA2D4-AAEF-472E-A40C-F8FC04CF5E0F}"/>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5" name="Footer Placeholder 4">
            <a:extLst>
              <a:ext uri="{FF2B5EF4-FFF2-40B4-BE49-F238E27FC236}">
                <a16:creationId xmlns:a16="http://schemas.microsoft.com/office/drawing/2014/main" id="{C6BA47B2-0C4E-44DF-929B-51FA912C8C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8B3656-1F39-42E5-A1D6-4AE4EE1CD845}"/>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4611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C232-F795-44C0-AF2D-7F66567BC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462E9-F7C0-497C-976A-011DE1724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50B95-61ED-45D0-B7E3-BB8AB9ABF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FFA80-33A1-4DAE-900F-043FFF84474B}"/>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6" name="Footer Placeholder 5">
            <a:extLst>
              <a:ext uri="{FF2B5EF4-FFF2-40B4-BE49-F238E27FC236}">
                <a16:creationId xmlns:a16="http://schemas.microsoft.com/office/drawing/2014/main" id="{7766A692-A476-4DF9-A7FE-5DC9DFAB9F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44DBB6-EE3F-497D-8AD0-3EBFC724AA1B}"/>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294204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212B-4AD8-4127-A4B8-1A4576C02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B13F6-25F0-4EDD-AAB2-00FB26034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02851-4F12-4666-B23E-BA1528028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CB7F7-E41A-40E2-8531-991D0975A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16DAC-9F74-4CCC-9E89-0AD79EC27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CCE960-7B21-42C2-8CBC-400AACDC9B35}"/>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8" name="Footer Placeholder 7">
            <a:extLst>
              <a:ext uri="{FF2B5EF4-FFF2-40B4-BE49-F238E27FC236}">
                <a16:creationId xmlns:a16="http://schemas.microsoft.com/office/drawing/2014/main" id="{F31C2B07-8DF5-48E9-8590-6D7CEC50AB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F418E6-39AA-43A6-9D00-AD0D71ABF30F}"/>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58819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9DAC-7110-4A40-B4F8-985034C4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1B32A0-5525-434E-847A-5CFB47A64CBA}"/>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4" name="Footer Placeholder 3">
            <a:extLst>
              <a:ext uri="{FF2B5EF4-FFF2-40B4-BE49-F238E27FC236}">
                <a16:creationId xmlns:a16="http://schemas.microsoft.com/office/drawing/2014/main" id="{A8163F67-F85E-4318-BF01-4162CC1E57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242ED02-14AE-414A-A99E-95DF870C87C6}"/>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346691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4A8B7-83C8-4E19-8AF6-887E9C080D18}"/>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3" name="Footer Placeholder 2">
            <a:extLst>
              <a:ext uri="{FF2B5EF4-FFF2-40B4-BE49-F238E27FC236}">
                <a16:creationId xmlns:a16="http://schemas.microsoft.com/office/drawing/2014/main" id="{1434C9AA-509D-4BF2-98D7-2A0A96BE30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600CB4-7D52-4EC1-9A30-188E2A43BA60}"/>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268878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470-A067-4515-B4BF-9E3322EE5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840D0-E3DE-4C6F-89DE-0483013AE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B6AE4-2BDE-4971-BE0E-16C78716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188B5-EEB1-417A-9E13-8E7AF5BD1C7B}"/>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6" name="Footer Placeholder 5">
            <a:extLst>
              <a:ext uri="{FF2B5EF4-FFF2-40B4-BE49-F238E27FC236}">
                <a16:creationId xmlns:a16="http://schemas.microsoft.com/office/drawing/2014/main" id="{E30F7FFE-94E3-4617-B0FD-EB7766BAE9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944284-10A8-4C8F-99EB-F4E8CD9A8004}"/>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178820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2EF9-7634-4ED5-AB98-391A429CE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2F59B-070B-449D-8722-79C9DB6FA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6F94B5-2BDF-4F64-B1D0-38A26370E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9F7ED-35CC-499C-B06F-9B5FA2620C2B}"/>
              </a:ext>
            </a:extLst>
          </p:cNvPr>
          <p:cNvSpPr>
            <a:spLocks noGrp="1"/>
          </p:cNvSpPr>
          <p:nvPr>
            <p:ph type="dt" sz="half" idx="10"/>
          </p:nvPr>
        </p:nvSpPr>
        <p:spPr/>
        <p:txBody>
          <a:bodyPr/>
          <a:lstStyle/>
          <a:p>
            <a:fld id="{316202FA-A069-4117-98CF-879DA71C73E0}" type="datetimeFigureOut">
              <a:rPr lang="en-US" smtClean="0"/>
              <a:t>15-Jul-22</a:t>
            </a:fld>
            <a:endParaRPr lang="en-US" dirty="0"/>
          </a:p>
        </p:txBody>
      </p:sp>
      <p:sp>
        <p:nvSpPr>
          <p:cNvPr id="6" name="Footer Placeholder 5">
            <a:extLst>
              <a:ext uri="{FF2B5EF4-FFF2-40B4-BE49-F238E27FC236}">
                <a16:creationId xmlns:a16="http://schemas.microsoft.com/office/drawing/2014/main" id="{FF07971F-E58B-44C0-A800-5EAB5A23D6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B5A22D-99D2-462B-8677-6077C97745D2}"/>
              </a:ext>
            </a:extLst>
          </p:cNvPr>
          <p:cNvSpPr>
            <a:spLocks noGrp="1"/>
          </p:cNvSpPr>
          <p:nvPr>
            <p:ph type="sldNum" sz="quarter" idx="12"/>
          </p:nvPr>
        </p:nvSpPr>
        <p:spPr/>
        <p:txBody>
          <a:bodyPr/>
          <a:lstStyle/>
          <a:p>
            <a:fld id="{26D94D97-2396-4153-AAD3-8525D84784E0}" type="slidenum">
              <a:rPr lang="en-US" smtClean="0"/>
              <a:t>‹#›</a:t>
            </a:fld>
            <a:endParaRPr lang="en-US" dirty="0"/>
          </a:p>
        </p:txBody>
      </p:sp>
    </p:spTree>
    <p:extLst>
      <p:ext uri="{BB962C8B-B14F-4D97-AF65-F5344CB8AC3E}">
        <p14:creationId xmlns:p14="http://schemas.microsoft.com/office/powerpoint/2010/main" val="354143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E03B8-CD5F-47D6-90CB-E62E65CB4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68D9F-5868-4739-A92C-63B8CA575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810BD-9FDD-4432-B805-C33FBF922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202FA-A069-4117-98CF-879DA71C73E0}" type="datetimeFigureOut">
              <a:rPr lang="en-US" smtClean="0"/>
              <a:t>15-Jul-22</a:t>
            </a:fld>
            <a:endParaRPr lang="en-US" dirty="0"/>
          </a:p>
        </p:txBody>
      </p:sp>
      <p:sp>
        <p:nvSpPr>
          <p:cNvPr id="5" name="Footer Placeholder 4">
            <a:extLst>
              <a:ext uri="{FF2B5EF4-FFF2-40B4-BE49-F238E27FC236}">
                <a16:creationId xmlns:a16="http://schemas.microsoft.com/office/drawing/2014/main" id="{C1EDEF04-3559-4485-97E4-439DC5F91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1A55DE-E1A4-4A6E-8E48-88A6EF66D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94D97-2396-4153-AAD3-8525D84784E0}" type="slidenum">
              <a:rPr lang="en-US" smtClean="0"/>
              <a:t>‹#›</a:t>
            </a:fld>
            <a:endParaRPr lang="en-US" dirty="0"/>
          </a:p>
        </p:txBody>
      </p:sp>
    </p:spTree>
    <p:extLst>
      <p:ext uri="{BB962C8B-B14F-4D97-AF65-F5344CB8AC3E}">
        <p14:creationId xmlns:p14="http://schemas.microsoft.com/office/powerpoint/2010/main" val="379747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ruben.schols@africamuseum.be"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D132ED-8738-2D54-A6AD-F6D920938995}"/>
              </a:ext>
            </a:extLst>
          </p:cNvPr>
          <p:cNvPicPr>
            <a:picLocks noChangeAspect="1"/>
          </p:cNvPicPr>
          <p:nvPr/>
        </p:nvPicPr>
        <p:blipFill rotWithShape="1">
          <a:blip r:embed="rId3">
            <a:extLst>
              <a:ext uri="{28A0092B-C50C-407E-A947-70E740481C1C}">
                <a14:useLocalDpi xmlns:a14="http://schemas.microsoft.com/office/drawing/2010/main" val="0"/>
              </a:ext>
            </a:extLst>
          </a:blip>
          <a:srcRect l="432" t="10970" r="446" b="10970"/>
          <a:stretch/>
        </p:blipFill>
        <p:spPr>
          <a:xfrm>
            <a:off x="-1721" y="0"/>
            <a:ext cx="12193721" cy="6858000"/>
          </a:xfrm>
          <a:prstGeom prst="rect">
            <a:avLst/>
          </a:prstGeom>
        </p:spPr>
      </p:pic>
      <p:sp>
        <p:nvSpPr>
          <p:cNvPr id="8" name="Title 1">
            <a:extLst>
              <a:ext uri="{FF2B5EF4-FFF2-40B4-BE49-F238E27FC236}">
                <a16:creationId xmlns:a16="http://schemas.microsoft.com/office/drawing/2014/main" id="{9B368796-AA21-4365-B457-7B180C710EE2}"/>
              </a:ext>
            </a:extLst>
          </p:cNvPr>
          <p:cNvSpPr txBox="1">
            <a:spLocks/>
          </p:cNvSpPr>
          <p:nvPr/>
        </p:nvSpPr>
        <p:spPr>
          <a:xfrm>
            <a:off x="0" y="0"/>
            <a:ext cx="12192000" cy="681037"/>
          </a:xfrm>
          <a:prstGeom prst="rect">
            <a:avLst/>
          </a:prstGeom>
          <a:solidFill>
            <a:schemeClr val="tx1">
              <a:lumMod val="65000"/>
              <a:lumOff val="35000"/>
            </a:schemeClr>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600" b="1" dirty="0">
                <a:solidFill>
                  <a:schemeClr val="bg1"/>
                </a:solidFill>
                <a:effectLst>
                  <a:outerShdw blurRad="50800" dist="50800" dir="13560000" sx="0" sy="0" algn="ctr">
                    <a:srgbClr val="000000">
                      <a:alpha val="43130"/>
                    </a:srgbClr>
                  </a:outerShdw>
                </a:effectLst>
                <a:latin typeface="+mn-lt"/>
              </a:rPr>
              <a:t>Towards a better understanding of the snail-trematode-microbiome interactions driving schistosome transmission in Senegal</a:t>
            </a:r>
            <a:br>
              <a:rPr lang="en-US" sz="1600" dirty="0">
                <a:solidFill>
                  <a:schemeClr val="bg1"/>
                </a:solidFill>
                <a:latin typeface="+mn-lt"/>
              </a:rPr>
            </a:br>
            <a:r>
              <a:rPr lang="en-US" sz="1000" b="1" u="sng" dirty="0">
                <a:solidFill>
                  <a:schemeClr val="bg1"/>
                </a:solidFill>
                <a:latin typeface="+mn-lt"/>
              </a:rPr>
              <a:t>Ruben Schols</a:t>
            </a:r>
            <a:r>
              <a:rPr lang="en-US" sz="1000" baseline="30000" dirty="0">
                <a:solidFill>
                  <a:schemeClr val="bg1"/>
                </a:solidFill>
                <a:latin typeface="+mn-lt"/>
              </a:rPr>
              <a:t>1,2</a:t>
            </a:r>
            <a:r>
              <a:rPr lang="en-US" sz="1000" dirty="0">
                <a:solidFill>
                  <a:schemeClr val="bg1"/>
                </a:solidFill>
                <a:latin typeface="+mn-lt"/>
              </a:rPr>
              <a:t>, Cyril Hammoud</a:t>
            </a:r>
            <a:r>
              <a:rPr lang="en-US" sz="1000" baseline="30000" dirty="0">
                <a:solidFill>
                  <a:schemeClr val="bg1"/>
                </a:solidFill>
                <a:latin typeface="+mn-lt"/>
              </a:rPr>
              <a:t>1,3</a:t>
            </a:r>
            <a:r>
              <a:rPr lang="en-US" sz="1000" dirty="0">
                <a:solidFill>
                  <a:schemeClr val="bg1"/>
                </a:solidFill>
                <a:latin typeface="+mn-lt"/>
              </a:rPr>
              <a:t>, Ruben Put</a:t>
            </a:r>
            <a:r>
              <a:rPr lang="en-US" sz="1000" baseline="30000" dirty="0">
                <a:solidFill>
                  <a:schemeClr val="bg1"/>
                </a:solidFill>
                <a:latin typeface="+mn-lt"/>
              </a:rPr>
              <a:t>2</a:t>
            </a:r>
            <a:r>
              <a:rPr lang="en-US" sz="1000" dirty="0">
                <a:solidFill>
                  <a:schemeClr val="bg1"/>
                </a:solidFill>
                <a:latin typeface="+mn-lt"/>
              </a:rPr>
              <a:t>, Arthur Piot</a:t>
            </a:r>
            <a:r>
              <a:rPr lang="en-US" sz="1000" baseline="30000" dirty="0">
                <a:solidFill>
                  <a:schemeClr val="bg1"/>
                </a:solidFill>
                <a:latin typeface="+mn-lt"/>
              </a:rPr>
              <a:t>2</a:t>
            </a:r>
            <a:r>
              <a:rPr lang="en-US" sz="1000" dirty="0">
                <a:solidFill>
                  <a:schemeClr val="bg1"/>
                </a:solidFill>
                <a:latin typeface="+mn-lt"/>
              </a:rPr>
              <a:t>, Tim Maes</a:t>
            </a:r>
            <a:r>
              <a:rPr lang="en-US" sz="1000" baseline="30000" dirty="0">
                <a:solidFill>
                  <a:schemeClr val="bg1"/>
                </a:solidFill>
                <a:latin typeface="+mn-lt"/>
              </a:rPr>
              <a:t>2</a:t>
            </a:r>
            <a:r>
              <a:rPr lang="en-US" sz="1000" dirty="0">
                <a:solidFill>
                  <a:schemeClr val="bg1"/>
                </a:solidFill>
                <a:latin typeface="+mn-lt"/>
              </a:rPr>
              <a:t>, Bruno Senghor</a:t>
            </a:r>
            <a:r>
              <a:rPr lang="en-US" sz="1000" baseline="30000" dirty="0">
                <a:solidFill>
                  <a:schemeClr val="bg1"/>
                </a:solidFill>
                <a:latin typeface="+mn-lt"/>
              </a:rPr>
              <a:t>4</a:t>
            </a:r>
            <a:r>
              <a:rPr lang="en-US" sz="1000" dirty="0">
                <a:solidFill>
                  <a:schemeClr val="bg1"/>
                </a:solidFill>
                <a:latin typeface="+mn-lt"/>
              </a:rPr>
              <a:t>, Ellen Decaestecker</a:t>
            </a:r>
            <a:r>
              <a:rPr lang="en-US" sz="1000" baseline="30000" dirty="0">
                <a:solidFill>
                  <a:schemeClr val="bg1"/>
                </a:solidFill>
                <a:latin typeface="+mn-lt"/>
              </a:rPr>
              <a:t>2</a:t>
            </a:r>
            <a:r>
              <a:rPr lang="en-US" sz="1000" dirty="0">
                <a:solidFill>
                  <a:schemeClr val="bg1"/>
                </a:solidFill>
                <a:latin typeface="+mn-lt"/>
              </a:rPr>
              <a:t>, Tine Huyse</a:t>
            </a:r>
            <a:r>
              <a:rPr lang="en-US" sz="1000" baseline="30000" dirty="0">
                <a:solidFill>
                  <a:schemeClr val="bg1"/>
                </a:solidFill>
                <a:latin typeface="+mn-lt"/>
              </a:rPr>
              <a:t>1</a:t>
            </a:r>
            <a:endParaRPr lang="en-US" sz="1000" dirty="0">
              <a:solidFill>
                <a:schemeClr val="bg1"/>
              </a:solidFill>
              <a:latin typeface="+mn-lt"/>
            </a:endParaRPr>
          </a:p>
          <a:p>
            <a:r>
              <a:rPr lang="en-US" sz="900" baseline="30000" dirty="0">
                <a:solidFill>
                  <a:schemeClr val="bg1"/>
                </a:solidFill>
                <a:latin typeface="+mn-lt"/>
              </a:rPr>
              <a:t>1</a:t>
            </a:r>
            <a:r>
              <a:rPr lang="en-US" altLang="en-US" sz="900" dirty="0">
                <a:solidFill>
                  <a:schemeClr val="bg1"/>
                </a:solidFill>
                <a:latin typeface="+mn-lt"/>
                <a:cs typeface="Times New Roman" panose="02020603050405020304" pitchFamily="18" charset="0"/>
              </a:rPr>
              <a:t>The Royal Museum for Central Africa, </a:t>
            </a:r>
            <a:r>
              <a:rPr lang="en-US" sz="900" baseline="30000" dirty="0">
                <a:solidFill>
                  <a:schemeClr val="bg1"/>
                </a:solidFill>
                <a:latin typeface="+mn-lt"/>
              </a:rPr>
              <a:t>2</a:t>
            </a:r>
            <a:r>
              <a:rPr lang="en-US" altLang="en-US" sz="900" dirty="0">
                <a:solidFill>
                  <a:schemeClr val="bg1"/>
                </a:solidFill>
                <a:latin typeface="+mn-lt"/>
                <a:cs typeface="Times New Roman" panose="02020603050405020304" pitchFamily="18" charset="0"/>
              </a:rPr>
              <a:t>KULeuven, </a:t>
            </a:r>
            <a:r>
              <a:rPr lang="en-US" altLang="en-US" sz="900" baseline="30000" dirty="0">
                <a:solidFill>
                  <a:schemeClr val="bg1"/>
                </a:solidFill>
                <a:latin typeface="+mn-lt"/>
                <a:cs typeface="Times New Roman" panose="02020603050405020304" pitchFamily="18" charset="0"/>
              </a:rPr>
              <a:t>3</a:t>
            </a:r>
            <a:r>
              <a:rPr lang="en-US" altLang="en-US" sz="900" dirty="0">
                <a:solidFill>
                  <a:schemeClr val="bg1"/>
                </a:solidFill>
                <a:latin typeface="+mn-lt"/>
                <a:cs typeface="Times New Roman" panose="02020603050405020304" pitchFamily="18" charset="0"/>
              </a:rPr>
              <a:t>UGhent, </a:t>
            </a:r>
            <a:r>
              <a:rPr lang="en-US" altLang="en-US" sz="900" baseline="30000" dirty="0">
                <a:solidFill>
                  <a:schemeClr val="bg1"/>
                </a:solidFill>
                <a:latin typeface="+mn-lt"/>
                <a:cs typeface="Times New Roman" panose="02020603050405020304" pitchFamily="18" charset="0"/>
              </a:rPr>
              <a:t>4</a:t>
            </a:r>
            <a:r>
              <a:rPr lang="en-US" altLang="en-US" sz="900" dirty="0">
                <a:solidFill>
                  <a:schemeClr val="bg1"/>
                </a:solidFill>
                <a:latin typeface="+mn-lt"/>
                <a:cs typeface="Times New Roman" panose="02020603050405020304" pitchFamily="18" charset="0"/>
              </a:rPr>
              <a:t>Cheikh Anta Diop University</a:t>
            </a:r>
          </a:p>
        </p:txBody>
      </p:sp>
      <p:sp>
        <p:nvSpPr>
          <p:cNvPr id="9" name="TextBox 8">
            <a:extLst>
              <a:ext uri="{FF2B5EF4-FFF2-40B4-BE49-F238E27FC236}">
                <a16:creationId xmlns:a16="http://schemas.microsoft.com/office/drawing/2014/main" id="{06EF4AF8-8D1A-407C-9376-F01BA64CAF6D}"/>
              </a:ext>
            </a:extLst>
          </p:cNvPr>
          <p:cNvSpPr txBox="1"/>
          <p:nvPr/>
        </p:nvSpPr>
        <p:spPr>
          <a:xfrm>
            <a:off x="167211" y="783871"/>
            <a:ext cx="3214030" cy="1292662"/>
          </a:xfrm>
          <a:prstGeom prst="rect">
            <a:avLst/>
          </a:prstGeom>
          <a:solidFill>
            <a:schemeClr val="bg1">
              <a:lumMod val="85000"/>
              <a:alpha val="61000"/>
            </a:schemeClr>
          </a:solidFill>
          <a:effectLst>
            <a:softEdge rad="50800"/>
          </a:effectLst>
        </p:spPr>
        <p:txBody>
          <a:bodyPr wrap="square" rtlCol="0">
            <a:spAutoFit/>
          </a:bodyPr>
          <a:lstStyle/>
          <a:p>
            <a:pPr algn="just"/>
            <a:r>
              <a:rPr lang="en-US" sz="1200" b="1" dirty="0"/>
              <a:t>Background</a:t>
            </a:r>
            <a:br>
              <a:rPr lang="en-US" sz="1100" dirty="0"/>
            </a:br>
            <a:r>
              <a:rPr lang="en-GB" sz="1100" kern="1200" dirty="0">
                <a:solidFill>
                  <a:schemeClr val="tx1"/>
                </a:solidFill>
                <a:effectLst/>
                <a:latin typeface="+mn-lt"/>
                <a:ea typeface="+mn-ea"/>
                <a:cs typeface="+mn-cs"/>
              </a:rPr>
              <a:t>I</a:t>
            </a:r>
            <a:r>
              <a:rPr lang="en-US" sz="1100" kern="1200" dirty="0">
                <a:solidFill>
                  <a:schemeClr val="tx1"/>
                </a:solidFill>
                <a:effectLst/>
                <a:latin typeface="+mn-lt"/>
                <a:ea typeface="+mn-ea"/>
                <a:cs typeface="+mn-cs"/>
              </a:rPr>
              <a:t>n the lower part of the Senegal River Basin (SRB), </a:t>
            </a:r>
            <a:r>
              <a:rPr lang="en-US" sz="1100" i="1" kern="1200" dirty="0">
                <a:solidFill>
                  <a:schemeClr val="tx1"/>
                </a:solidFill>
                <a:effectLst/>
                <a:latin typeface="+mn-lt"/>
                <a:ea typeface="+mn-ea"/>
                <a:cs typeface="+mn-cs"/>
              </a:rPr>
              <a:t>B. globosus </a:t>
            </a:r>
            <a:r>
              <a:rPr lang="en-US" sz="1100" kern="1200" dirty="0">
                <a:solidFill>
                  <a:schemeClr val="tx1"/>
                </a:solidFill>
                <a:effectLst/>
                <a:latin typeface="+mn-lt"/>
                <a:ea typeface="+mn-ea"/>
                <a:cs typeface="+mn-cs"/>
              </a:rPr>
              <a:t>acts as the main snail host for </a:t>
            </a:r>
            <a:r>
              <a:rPr lang="en-US" sz="1100" i="1" kern="1200" dirty="0">
                <a:solidFill>
                  <a:schemeClr val="tx1"/>
                </a:solidFill>
                <a:effectLst/>
                <a:latin typeface="+mn-lt"/>
                <a:ea typeface="+mn-ea"/>
                <a:cs typeface="+mn-cs"/>
              </a:rPr>
              <a:t>Schistosoma haematobium</a:t>
            </a:r>
            <a:r>
              <a:rPr lang="en-US" sz="1100" kern="1200" dirty="0">
                <a:solidFill>
                  <a:schemeClr val="tx1"/>
                </a:solidFill>
                <a:effectLst/>
                <a:latin typeface="+mn-lt"/>
                <a:ea typeface="+mn-ea"/>
                <a:cs typeface="+mn-cs"/>
              </a:rPr>
              <a:t>, whereas </a:t>
            </a:r>
            <a:r>
              <a:rPr lang="en-US" sz="1100" i="1" kern="1200" dirty="0">
                <a:solidFill>
                  <a:schemeClr val="tx1"/>
                </a:solidFill>
                <a:effectLst/>
                <a:latin typeface="+mn-lt"/>
                <a:ea typeface="+mn-ea"/>
                <a:cs typeface="+mn-cs"/>
              </a:rPr>
              <a:t>B. truncatus </a:t>
            </a:r>
            <a:r>
              <a:rPr lang="en-US" sz="1100" kern="1200" dirty="0">
                <a:solidFill>
                  <a:schemeClr val="tx1"/>
                </a:solidFill>
                <a:effectLst/>
                <a:latin typeface="+mn-lt"/>
                <a:ea typeface="+mn-ea"/>
                <a:cs typeface="+mn-cs"/>
              </a:rPr>
              <a:t>does not transmit local </a:t>
            </a:r>
            <a:r>
              <a:rPr lang="en-US" sz="1100" i="1" kern="1200" dirty="0">
                <a:solidFill>
                  <a:schemeClr val="tx1"/>
                </a:solidFill>
                <a:effectLst/>
                <a:latin typeface="+mn-lt"/>
                <a:ea typeface="+mn-ea"/>
                <a:cs typeface="+mn-cs"/>
              </a:rPr>
              <a:t>S. haematobium</a:t>
            </a:r>
            <a:r>
              <a:rPr lang="en-US" sz="1100" kern="1200" dirty="0">
                <a:solidFill>
                  <a:schemeClr val="tx1"/>
                </a:solidFill>
                <a:effectLst/>
                <a:latin typeface="+mn-lt"/>
                <a:ea typeface="+mn-ea"/>
                <a:cs typeface="+mn-cs"/>
              </a:rPr>
              <a:t> strains</a:t>
            </a:r>
            <a:r>
              <a:rPr lang="en-US" sz="1100" kern="1200" baseline="30000" dirty="0">
                <a:solidFill>
                  <a:schemeClr val="tx1"/>
                </a:solidFill>
                <a:effectLst/>
                <a:latin typeface="+mn-lt"/>
                <a:ea typeface="+mn-ea"/>
                <a:cs typeface="+mn-cs"/>
              </a:rPr>
              <a:t>1,2</a:t>
            </a:r>
            <a:r>
              <a:rPr lang="en-US" sz="1100" kern="1200" dirty="0">
                <a:solidFill>
                  <a:schemeClr val="tx1"/>
                </a:solidFill>
                <a:effectLst/>
                <a:latin typeface="+mn-lt"/>
                <a:ea typeface="+mn-ea"/>
                <a:cs typeface="+mn-cs"/>
              </a:rPr>
              <a:t>. In the upper valley and possibly middle valley, however, the situation is reversed</a:t>
            </a:r>
            <a:r>
              <a:rPr lang="en-US" sz="1100" kern="1200" baseline="30000" dirty="0">
                <a:solidFill>
                  <a:schemeClr val="tx1"/>
                </a:solidFill>
                <a:effectLst/>
                <a:latin typeface="+mn-lt"/>
                <a:ea typeface="+mn-ea"/>
                <a:cs typeface="+mn-cs"/>
              </a:rPr>
              <a:t>2,3</a:t>
            </a:r>
            <a:r>
              <a:rPr lang="en-US" sz="1100" kern="1200" dirty="0">
                <a:solidFill>
                  <a:schemeClr val="tx1"/>
                </a:solidFill>
                <a:effectLst/>
                <a:latin typeface="+mn-lt"/>
                <a:ea typeface="+mn-ea"/>
                <a:cs typeface="+mn-cs"/>
              </a:rPr>
              <a:t>. </a:t>
            </a:r>
            <a:endParaRPr lang="en-BE" sz="1100" kern="1200" dirty="0">
              <a:solidFill>
                <a:schemeClr val="tx1"/>
              </a:solidFill>
              <a:effectLst/>
              <a:latin typeface="+mn-lt"/>
              <a:ea typeface="+mn-ea"/>
              <a:cs typeface="+mn-cs"/>
            </a:endParaRPr>
          </a:p>
        </p:txBody>
      </p:sp>
      <p:sp>
        <p:nvSpPr>
          <p:cNvPr id="20" name="Title 1">
            <a:extLst>
              <a:ext uri="{FF2B5EF4-FFF2-40B4-BE49-F238E27FC236}">
                <a16:creationId xmlns:a16="http://schemas.microsoft.com/office/drawing/2014/main" id="{CD5F5AD1-C305-4815-9B2D-DDD22D09CC1A}"/>
              </a:ext>
            </a:extLst>
          </p:cNvPr>
          <p:cNvSpPr txBox="1">
            <a:spLocks/>
          </p:cNvSpPr>
          <p:nvPr/>
        </p:nvSpPr>
        <p:spPr>
          <a:xfrm>
            <a:off x="0" y="6120535"/>
            <a:ext cx="12192000" cy="737466"/>
          </a:xfrm>
          <a:prstGeom prst="rect">
            <a:avLst/>
          </a:prstGeom>
          <a:solidFill>
            <a:schemeClr val="tx1">
              <a:lumMod val="65000"/>
              <a:lumOff val="35000"/>
            </a:schemeClr>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br>
              <a:rPr lang="en-US" sz="1600" dirty="0">
                <a:solidFill>
                  <a:schemeClr val="bg1"/>
                </a:solidFill>
              </a:rPr>
            </a:br>
            <a:r>
              <a:rPr lang="en-US" sz="1600" dirty="0">
                <a:solidFill>
                  <a:schemeClr val="bg1"/>
                </a:solidFill>
              </a:rPr>
              <a:t>	</a:t>
            </a:r>
            <a:r>
              <a:rPr lang="de-DE" sz="1000" dirty="0">
                <a:solidFill>
                  <a:schemeClr val="bg1"/>
                </a:solidFill>
                <a:sym typeface="Times New Roman" charset="0"/>
              </a:rPr>
              <a:t>Copyright © 2022 Schols et al., </a:t>
            </a:r>
            <a:r>
              <a:rPr lang="de-DE" sz="1000" dirty="0">
                <a:solidFill>
                  <a:schemeClr val="bg1"/>
                </a:solidFill>
                <a:sym typeface="Times New Roman" charset="0"/>
                <a:hlinkClick r:id="rId4"/>
              </a:rPr>
              <a:t>ruben.schols@africamuseum.be</a:t>
            </a:r>
            <a:endParaRPr lang="de-DE" sz="1000" dirty="0">
              <a:solidFill>
                <a:schemeClr val="bg1"/>
              </a:solidFill>
              <a:sym typeface="Times New Roman" charset="0"/>
            </a:endParaRPr>
          </a:p>
          <a:p>
            <a:r>
              <a:rPr lang="de-DE" sz="1000" dirty="0">
                <a:solidFill>
                  <a:schemeClr val="bg1"/>
                </a:solidFill>
                <a:sym typeface="Times New Roman" charset="0"/>
              </a:rPr>
              <a:t>	5-minute talk @ 22/08/2022, 16:25-16:30 (PA03-05 - 2.2 Schistosomiasis)</a:t>
            </a:r>
            <a:endParaRPr lang="de-DE" sz="1000" dirty="0">
              <a:solidFill>
                <a:schemeClr val="bg1"/>
              </a:solidFill>
            </a:endParaRPr>
          </a:p>
          <a:p>
            <a:endParaRPr lang="en-US" altLang="en-US" sz="9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0CD8402-4F8D-4842-9100-9BFFE5BF4B04}"/>
              </a:ext>
            </a:extLst>
          </p:cNvPr>
          <p:cNvSpPr txBox="1"/>
          <p:nvPr/>
        </p:nvSpPr>
        <p:spPr>
          <a:xfrm>
            <a:off x="9621876" y="5835722"/>
            <a:ext cx="1326390" cy="261610"/>
          </a:xfrm>
          <a:prstGeom prst="rect">
            <a:avLst/>
          </a:prstGeom>
          <a:noFill/>
        </p:spPr>
        <p:txBody>
          <a:bodyPr wrap="square" rtlCol="0">
            <a:spAutoFit/>
          </a:bodyPr>
          <a:lstStyle/>
          <a:p>
            <a:pPr algn="r"/>
            <a:r>
              <a:rPr lang="en-US" sz="1100" dirty="0"/>
              <a:t>MicroResist project:</a:t>
            </a:r>
          </a:p>
        </p:txBody>
      </p:sp>
      <p:pic>
        <p:nvPicPr>
          <p:cNvPr id="17" name="Picture Placeholder 14">
            <a:extLst>
              <a:ext uri="{FF2B5EF4-FFF2-40B4-BE49-F238E27FC236}">
                <a16:creationId xmlns:a16="http://schemas.microsoft.com/office/drawing/2014/main" id="{D75C44BC-4A1A-A5AC-2E32-416278D34DBD}"/>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35" t="-6112" r="-981" b="-6446"/>
          <a:stretch/>
        </p:blipFill>
        <p:spPr>
          <a:xfrm>
            <a:off x="10619508" y="6504927"/>
            <a:ext cx="1627369" cy="439038"/>
          </a:xfrm>
          <a:prstGeom prst="rect">
            <a:avLst/>
          </a:prstGeom>
        </p:spPr>
      </p:pic>
      <p:pic>
        <p:nvPicPr>
          <p:cNvPr id="3" name="Picture 2">
            <a:extLst>
              <a:ext uri="{FF2B5EF4-FFF2-40B4-BE49-F238E27FC236}">
                <a16:creationId xmlns:a16="http://schemas.microsoft.com/office/drawing/2014/main" id="{9A374061-28EB-977B-6E5A-9AC0D30F6D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64631" y="6175819"/>
            <a:ext cx="1627369" cy="336204"/>
          </a:xfrm>
          <a:prstGeom prst="rect">
            <a:avLst/>
          </a:prstGeom>
        </p:spPr>
      </p:pic>
      <p:pic>
        <p:nvPicPr>
          <p:cNvPr id="12" name="Picture 11" descr="Qr code&#10;&#10;Description automatically generated">
            <a:extLst>
              <a:ext uri="{FF2B5EF4-FFF2-40B4-BE49-F238E27FC236}">
                <a16:creationId xmlns:a16="http://schemas.microsoft.com/office/drawing/2014/main" id="{A8CC565C-109F-1A0B-DDF8-96765A24BA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49988" y="4876801"/>
            <a:ext cx="1243734" cy="1243734"/>
          </a:xfrm>
          <a:prstGeom prst="rect">
            <a:avLst/>
          </a:prstGeom>
        </p:spPr>
      </p:pic>
      <p:sp>
        <p:nvSpPr>
          <p:cNvPr id="30" name="TextBox 29">
            <a:extLst>
              <a:ext uri="{FF2B5EF4-FFF2-40B4-BE49-F238E27FC236}">
                <a16:creationId xmlns:a16="http://schemas.microsoft.com/office/drawing/2014/main" id="{B5C38B60-D920-4B31-56E9-F399B7BECC4A}"/>
              </a:ext>
            </a:extLst>
          </p:cNvPr>
          <p:cNvSpPr txBox="1"/>
          <p:nvPr/>
        </p:nvSpPr>
        <p:spPr>
          <a:xfrm>
            <a:off x="167211" y="3765805"/>
            <a:ext cx="3214030" cy="2308324"/>
          </a:xfrm>
          <a:prstGeom prst="rect">
            <a:avLst/>
          </a:prstGeom>
          <a:solidFill>
            <a:schemeClr val="bg1">
              <a:lumMod val="85000"/>
              <a:alpha val="61000"/>
            </a:schemeClr>
          </a:solidFill>
          <a:effectLst>
            <a:softEdge rad="50800"/>
          </a:effectLst>
        </p:spPr>
        <p:txBody>
          <a:bodyPr wrap="square" rtlCol="0">
            <a:spAutoFit/>
          </a:bodyPr>
          <a:lstStyle/>
          <a:p>
            <a:pPr algn="ctr"/>
            <a:r>
              <a:rPr lang="en-US" sz="1200" b="1" dirty="0"/>
              <a:t>Materials &amp; Methods</a:t>
            </a:r>
          </a:p>
          <a:p>
            <a:pPr algn="just"/>
            <a:r>
              <a:rPr lang="en-US" sz="1100" dirty="0"/>
              <a:t>Snails were collected in 2012, 2014 and 2021 from 20 sites across the SRB, followed by shedding. All snail and cercarial morphotypes were photographed  prior to DNA extraction. Infections were detected and characterized through shedding and an </a:t>
            </a:r>
            <a:r>
              <a:rPr lang="en-US" sz="1100" b="1" dirty="0"/>
              <a:t>RD-PCR </a:t>
            </a:r>
            <a:r>
              <a:rPr lang="en-US" sz="1100" dirty="0"/>
              <a:t>protocol</a:t>
            </a:r>
            <a:r>
              <a:rPr lang="en-US" sz="1100" baseline="30000" dirty="0"/>
              <a:t>4</a:t>
            </a:r>
            <a:r>
              <a:rPr lang="en-US" sz="1100" dirty="0"/>
              <a:t>.</a:t>
            </a:r>
          </a:p>
          <a:p>
            <a:pPr algn="just"/>
            <a:r>
              <a:rPr lang="en-US" sz="1100" dirty="0"/>
              <a:t>The microbiome was characterized through a </a:t>
            </a:r>
            <a:r>
              <a:rPr lang="en-US" sz="1100" b="1" dirty="0"/>
              <a:t>16S metabarcoding </a:t>
            </a:r>
            <a:r>
              <a:rPr lang="en-US" sz="1100" dirty="0"/>
              <a:t>and subsequent data analysis was based on Houwenhuyse </a:t>
            </a:r>
            <a:r>
              <a:rPr lang="en-US" sz="1100" i="1" dirty="0"/>
              <a:t>et al.</a:t>
            </a:r>
            <a:r>
              <a:rPr lang="en-US" sz="1100" baseline="30000" dirty="0"/>
              <a:t>5</a:t>
            </a:r>
            <a:r>
              <a:rPr lang="en-US" sz="1100" dirty="0"/>
              <a:t> and Janssens </a:t>
            </a:r>
            <a:r>
              <a:rPr lang="en-US" sz="1100" i="1" dirty="0"/>
              <a:t>et al.</a:t>
            </a:r>
            <a:r>
              <a:rPr lang="en-US" sz="1100" baseline="30000" dirty="0"/>
              <a:t>6</a:t>
            </a:r>
            <a:r>
              <a:rPr lang="en-US" sz="1100" dirty="0"/>
              <a:t>.</a:t>
            </a:r>
          </a:p>
          <a:p>
            <a:pPr algn="just"/>
            <a:r>
              <a:rPr lang="en-US" sz="1100" dirty="0"/>
              <a:t>Hosts and (co-)infecting trematodes will be characterized through the </a:t>
            </a:r>
            <a:r>
              <a:rPr lang="en-US" sz="1100" b="1" dirty="0"/>
              <a:t>high-throughput amplicon sequencing (HTAS) </a:t>
            </a:r>
            <a:r>
              <a:rPr lang="en-US" sz="1100" dirty="0"/>
              <a:t>protocol of Hammoud </a:t>
            </a:r>
            <a:r>
              <a:rPr lang="en-US" sz="1100" i="1" dirty="0"/>
              <a:t>et al.</a:t>
            </a:r>
            <a:r>
              <a:rPr lang="en-US" sz="1100" baseline="30000" dirty="0"/>
              <a:t>7</a:t>
            </a:r>
            <a:r>
              <a:rPr lang="en-US" sz="1100" dirty="0"/>
              <a:t>.</a:t>
            </a:r>
          </a:p>
        </p:txBody>
      </p:sp>
      <p:sp>
        <p:nvSpPr>
          <p:cNvPr id="22" name="TextBox 21">
            <a:extLst>
              <a:ext uri="{FF2B5EF4-FFF2-40B4-BE49-F238E27FC236}">
                <a16:creationId xmlns:a16="http://schemas.microsoft.com/office/drawing/2014/main" id="{972119BB-FE0E-EF40-2A71-D472A5AF5186}"/>
              </a:ext>
            </a:extLst>
          </p:cNvPr>
          <p:cNvSpPr txBox="1"/>
          <p:nvPr/>
        </p:nvSpPr>
        <p:spPr>
          <a:xfrm>
            <a:off x="5746717" y="1053845"/>
            <a:ext cx="2336863" cy="1800493"/>
          </a:xfrm>
          <a:prstGeom prst="rect">
            <a:avLst/>
          </a:prstGeom>
          <a:solidFill>
            <a:schemeClr val="bg1">
              <a:lumMod val="85000"/>
              <a:alpha val="61000"/>
            </a:schemeClr>
          </a:solidFill>
          <a:effectLst>
            <a:softEdge rad="50800"/>
          </a:effectLst>
        </p:spPr>
        <p:txBody>
          <a:bodyPr wrap="square" rtlCol="0">
            <a:spAutoFit/>
          </a:bodyPr>
          <a:lstStyle/>
          <a:p>
            <a:pPr algn="just"/>
            <a:r>
              <a:rPr lang="en-US" sz="1200" b="1" dirty="0"/>
              <a:t>         Trematodes</a:t>
            </a:r>
            <a:br>
              <a:rPr lang="en-US" sz="1100" dirty="0"/>
            </a:br>
            <a:endParaRPr lang="en-US" sz="1100" dirty="0"/>
          </a:p>
          <a:p>
            <a:pPr algn="just"/>
            <a:endParaRPr lang="en-US" sz="1100" dirty="0"/>
          </a:p>
          <a:p>
            <a:pPr algn="just"/>
            <a:endParaRPr lang="en-US" sz="1100" dirty="0"/>
          </a:p>
          <a:p>
            <a:pPr algn="just"/>
            <a:endParaRPr lang="en-US" sz="1100" dirty="0"/>
          </a:p>
          <a:p>
            <a:pPr algn="just"/>
            <a:r>
              <a:rPr lang="en-US" sz="1100" dirty="0"/>
              <a:t>138/700 tested snails </a:t>
            </a:r>
            <a:r>
              <a:rPr lang="en-US" sz="1100" dirty="0">
                <a:solidFill>
                  <a:schemeClr val="tx1">
                    <a:lumMod val="95000"/>
                    <a:lumOff val="5000"/>
                  </a:schemeClr>
                </a:solidFill>
              </a:rPr>
              <a:t>(20%) released </a:t>
            </a:r>
            <a:r>
              <a:rPr lang="en-US" sz="1100" dirty="0"/>
              <a:t>cercariae, of which 66 </a:t>
            </a:r>
            <a:r>
              <a:rPr lang="en-US" sz="1100" dirty="0">
                <a:solidFill>
                  <a:schemeClr val="tx1">
                    <a:lumMod val="95000"/>
                    <a:lumOff val="5000"/>
                  </a:schemeClr>
                </a:solidFill>
              </a:rPr>
              <a:t>(48%) </a:t>
            </a:r>
            <a:r>
              <a:rPr lang="en-US" sz="1100" i="1" dirty="0"/>
              <a:t>Schistosoma </a:t>
            </a:r>
            <a:r>
              <a:rPr lang="en-US" sz="1100" dirty="0"/>
              <a:t>spp. and 16 (</a:t>
            </a:r>
            <a:r>
              <a:rPr lang="en-US" sz="1100" dirty="0">
                <a:solidFill>
                  <a:schemeClr val="tx1">
                    <a:lumMod val="95000"/>
                    <a:lumOff val="5000"/>
                  </a:schemeClr>
                </a:solidFill>
              </a:rPr>
              <a:t>12%) </a:t>
            </a:r>
            <a:r>
              <a:rPr lang="en-US" sz="1100" dirty="0"/>
              <a:t>co-infections.</a:t>
            </a:r>
          </a:p>
          <a:p>
            <a:pPr algn="just"/>
            <a:r>
              <a:rPr lang="en-US" sz="1100" dirty="0"/>
              <a:t>Five cercarial morphs detected (</a:t>
            </a:r>
            <a:r>
              <a:rPr lang="en-US" sz="1100" b="1" dirty="0"/>
              <a:t>Fig1</a:t>
            </a:r>
            <a:r>
              <a:rPr lang="en-US" sz="1100" dirty="0"/>
              <a:t>).</a:t>
            </a:r>
          </a:p>
        </p:txBody>
      </p:sp>
      <p:pic>
        <p:nvPicPr>
          <p:cNvPr id="32" name="Picture 31">
            <a:extLst>
              <a:ext uri="{FF2B5EF4-FFF2-40B4-BE49-F238E27FC236}">
                <a16:creationId xmlns:a16="http://schemas.microsoft.com/office/drawing/2014/main" id="{0C157D2C-43F1-60AF-35F5-95D2617757A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745796" y="1097629"/>
            <a:ext cx="795945" cy="804987"/>
          </a:xfrm>
          <a:prstGeom prst="ellipse">
            <a:avLst/>
          </a:prstGeom>
          <a:ln>
            <a:noFill/>
          </a:ln>
          <a:effectLst>
            <a:softEdge rad="63500"/>
          </a:effectLst>
        </p:spPr>
      </p:pic>
      <p:sp>
        <p:nvSpPr>
          <p:cNvPr id="21" name="TextBox 20">
            <a:extLst>
              <a:ext uri="{FF2B5EF4-FFF2-40B4-BE49-F238E27FC236}">
                <a16:creationId xmlns:a16="http://schemas.microsoft.com/office/drawing/2014/main" id="{F2DC3413-A095-57AE-15A3-A36176D23033}"/>
              </a:ext>
            </a:extLst>
          </p:cNvPr>
          <p:cNvSpPr txBox="1"/>
          <p:nvPr/>
        </p:nvSpPr>
        <p:spPr>
          <a:xfrm>
            <a:off x="3396802" y="1053845"/>
            <a:ext cx="2326726" cy="1800493"/>
          </a:xfrm>
          <a:prstGeom prst="rect">
            <a:avLst/>
          </a:prstGeom>
          <a:solidFill>
            <a:schemeClr val="bg1">
              <a:lumMod val="85000"/>
              <a:alpha val="61000"/>
            </a:schemeClr>
          </a:solidFill>
          <a:effectLst>
            <a:softEdge rad="50800"/>
          </a:effectLst>
        </p:spPr>
        <p:txBody>
          <a:bodyPr wrap="square" rtlCol="0">
            <a:spAutoFit/>
          </a:bodyPr>
          <a:lstStyle/>
          <a:p>
            <a:pPr algn="just"/>
            <a:r>
              <a:rPr lang="en-US" sz="1200" b="1" dirty="0"/>
              <a:t>   Snails</a:t>
            </a:r>
            <a:br>
              <a:rPr lang="en-US" sz="1100" dirty="0"/>
            </a:br>
            <a:endParaRPr lang="en-US" sz="1100" dirty="0"/>
          </a:p>
          <a:p>
            <a:pPr algn="just"/>
            <a:endParaRPr lang="en-US" sz="1100" dirty="0"/>
          </a:p>
          <a:p>
            <a:pPr algn="just"/>
            <a:endParaRPr lang="en-US" sz="1100" dirty="0"/>
          </a:p>
          <a:p>
            <a:pPr algn="just"/>
            <a:endParaRPr lang="en-US" sz="1100" dirty="0"/>
          </a:p>
          <a:p>
            <a:pPr algn="just"/>
            <a:r>
              <a:rPr lang="en-US" sz="1100" dirty="0"/>
              <a:t>Almost 2,000 snails collected, comprising of eight snail species. Almost 800 specimens were </a:t>
            </a:r>
            <a:r>
              <a:rPr lang="en-US" sz="1100" i="1" dirty="0"/>
              <a:t>B. truncatus </a:t>
            </a:r>
            <a:r>
              <a:rPr lang="en-US" sz="1100" dirty="0"/>
              <a:t>(86%) or</a:t>
            </a:r>
            <a:r>
              <a:rPr lang="en-US" sz="1100" i="1" dirty="0"/>
              <a:t> B. globosus </a:t>
            </a:r>
            <a:r>
              <a:rPr lang="en-US" sz="1100" dirty="0"/>
              <a:t>(14%). </a:t>
            </a:r>
          </a:p>
          <a:p>
            <a:pPr algn="just"/>
            <a:r>
              <a:rPr lang="en-US" sz="1100" dirty="0"/>
              <a:t>No </a:t>
            </a:r>
            <a:r>
              <a:rPr lang="en-US" sz="1100" i="1" dirty="0"/>
              <a:t>B. globosus </a:t>
            </a:r>
            <a:r>
              <a:rPr lang="en-US" sz="1100" dirty="0"/>
              <a:t>in the middle valley.</a:t>
            </a:r>
          </a:p>
        </p:txBody>
      </p:sp>
      <p:pic>
        <p:nvPicPr>
          <p:cNvPr id="33" name="Picture 32">
            <a:extLst>
              <a:ext uri="{FF2B5EF4-FFF2-40B4-BE49-F238E27FC236}">
                <a16:creationId xmlns:a16="http://schemas.microsoft.com/office/drawing/2014/main" id="{52B59116-9471-6A18-DD4B-B75D0E2BDBC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18329" y="1100759"/>
            <a:ext cx="801858" cy="801858"/>
          </a:xfrm>
          <a:prstGeom prst="ellipse">
            <a:avLst/>
          </a:prstGeom>
          <a:ln>
            <a:noFill/>
          </a:ln>
          <a:effectLst>
            <a:softEdge rad="63500"/>
          </a:effectLst>
        </p:spPr>
      </p:pic>
      <p:sp>
        <p:nvSpPr>
          <p:cNvPr id="25" name="TextBox 24">
            <a:extLst>
              <a:ext uri="{FF2B5EF4-FFF2-40B4-BE49-F238E27FC236}">
                <a16:creationId xmlns:a16="http://schemas.microsoft.com/office/drawing/2014/main" id="{A8E34E2F-5398-8293-DFA9-E8D8605DCAA7}"/>
              </a:ext>
            </a:extLst>
          </p:cNvPr>
          <p:cNvSpPr txBox="1"/>
          <p:nvPr/>
        </p:nvSpPr>
        <p:spPr>
          <a:xfrm>
            <a:off x="3396802" y="5289299"/>
            <a:ext cx="5026159" cy="784830"/>
          </a:xfrm>
          <a:prstGeom prst="rect">
            <a:avLst/>
          </a:prstGeom>
          <a:solidFill>
            <a:schemeClr val="bg1">
              <a:lumMod val="85000"/>
              <a:alpha val="61000"/>
            </a:schemeClr>
          </a:solidFill>
          <a:effectLst>
            <a:softEdge rad="50800"/>
          </a:effectLst>
        </p:spPr>
        <p:txBody>
          <a:bodyPr wrap="square" rtlCol="0">
            <a:spAutoFit/>
          </a:bodyPr>
          <a:lstStyle/>
          <a:p>
            <a:pPr algn="just"/>
            <a:r>
              <a:rPr lang="en-US" sz="1200" b="1" dirty="0"/>
              <a:t>Conclusion</a:t>
            </a:r>
            <a:br>
              <a:rPr lang="en-US" sz="1100" dirty="0"/>
            </a:br>
            <a:r>
              <a:rPr lang="en-US" sz="1100" dirty="0"/>
              <a:t>The HTAS protocol in combination with the microbiome data </a:t>
            </a:r>
            <a:r>
              <a:rPr lang="en-US" sz="1100"/>
              <a:t>presented here will </a:t>
            </a:r>
            <a:r>
              <a:rPr lang="en-US" sz="1100" dirty="0"/>
              <a:t>determine what drives </a:t>
            </a:r>
            <a:r>
              <a:rPr lang="en-US" sz="1100" kern="1200" dirty="0">
                <a:solidFill>
                  <a:schemeClr val="tx1"/>
                </a:solidFill>
                <a:effectLst/>
                <a:latin typeface="+mn-lt"/>
                <a:ea typeface="+mn-ea"/>
                <a:cs typeface="+mn-cs"/>
              </a:rPr>
              <a:t>snail host susceptibility to </a:t>
            </a:r>
            <a:r>
              <a:rPr lang="en-US" sz="1100" i="1" kern="1200" dirty="0">
                <a:solidFill>
                  <a:schemeClr val="tx1"/>
                </a:solidFill>
                <a:effectLst/>
                <a:latin typeface="+mn-lt"/>
                <a:ea typeface="+mn-ea"/>
                <a:cs typeface="+mn-cs"/>
              </a:rPr>
              <a:t>S. haematobium </a:t>
            </a:r>
            <a:r>
              <a:rPr lang="en-US" sz="1100" kern="1200" dirty="0">
                <a:solidFill>
                  <a:schemeClr val="tx1"/>
                </a:solidFill>
                <a:effectLst/>
                <a:latin typeface="+mn-lt"/>
                <a:ea typeface="+mn-ea"/>
                <a:cs typeface="+mn-cs"/>
              </a:rPr>
              <a:t>in </a:t>
            </a:r>
            <a:r>
              <a:rPr lang="en-US" sz="1100" dirty="0"/>
              <a:t>the SRB.</a:t>
            </a:r>
          </a:p>
          <a:p>
            <a:pPr algn="just"/>
            <a:r>
              <a:rPr lang="en-US" sz="1100" dirty="0"/>
              <a:t>Transplant experiment to disentangle causation from correlation.</a:t>
            </a:r>
          </a:p>
        </p:txBody>
      </p:sp>
      <p:sp>
        <p:nvSpPr>
          <p:cNvPr id="28" name="TextBox 27">
            <a:extLst>
              <a:ext uri="{FF2B5EF4-FFF2-40B4-BE49-F238E27FC236}">
                <a16:creationId xmlns:a16="http://schemas.microsoft.com/office/drawing/2014/main" id="{AEBEC6A9-D1EA-AB79-CAC1-B2CD8DA20E63}"/>
              </a:ext>
            </a:extLst>
          </p:cNvPr>
          <p:cNvSpPr txBox="1"/>
          <p:nvPr/>
        </p:nvSpPr>
        <p:spPr>
          <a:xfrm>
            <a:off x="3396802" y="783871"/>
            <a:ext cx="8614036" cy="276999"/>
          </a:xfrm>
          <a:prstGeom prst="rect">
            <a:avLst/>
          </a:prstGeom>
          <a:solidFill>
            <a:schemeClr val="bg1">
              <a:lumMod val="85000"/>
              <a:alpha val="61000"/>
            </a:schemeClr>
          </a:solidFill>
          <a:effectLst>
            <a:softEdge rad="50800"/>
          </a:effectLst>
        </p:spPr>
        <p:txBody>
          <a:bodyPr wrap="square" rtlCol="0">
            <a:spAutoFit/>
          </a:bodyPr>
          <a:lstStyle/>
          <a:p>
            <a:pPr algn="ctr"/>
            <a:r>
              <a:rPr lang="en-US" sz="1200" b="1" dirty="0"/>
              <a:t>Results</a:t>
            </a:r>
            <a:endParaRPr lang="en-US" sz="1200" dirty="0"/>
          </a:p>
        </p:txBody>
      </p:sp>
      <p:sp>
        <p:nvSpPr>
          <p:cNvPr id="23" name="TextBox 22">
            <a:extLst>
              <a:ext uri="{FF2B5EF4-FFF2-40B4-BE49-F238E27FC236}">
                <a16:creationId xmlns:a16="http://schemas.microsoft.com/office/drawing/2014/main" id="{CABD1C7C-7A49-CF2C-5D0F-B4411AEE1206}"/>
              </a:ext>
            </a:extLst>
          </p:cNvPr>
          <p:cNvSpPr txBox="1"/>
          <p:nvPr/>
        </p:nvSpPr>
        <p:spPr>
          <a:xfrm>
            <a:off x="167211" y="2116404"/>
            <a:ext cx="3214030" cy="615553"/>
          </a:xfrm>
          <a:prstGeom prst="rect">
            <a:avLst/>
          </a:prstGeom>
          <a:solidFill>
            <a:schemeClr val="bg1">
              <a:lumMod val="85000"/>
              <a:alpha val="61000"/>
            </a:schemeClr>
          </a:solidFill>
          <a:effectLst>
            <a:softEdge rad="50800"/>
          </a:effectLst>
        </p:spPr>
        <p:txBody>
          <a:bodyPr wrap="square" rtlCol="0">
            <a:spAutoFit/>
          </a:bodyPr>
          <a:lstStyle/>
          <a:p>
            <a:pPr algn="ctr"/>
            <a:r>
              <a:rPr lang="en-US" sz="1200" b="1" kern="1200" dirty="0">
                <a:solidFill>
                  <a:schemeClr val="tx1"/>
                </a:solidFill>
                <a:effectLst/>
                <a:latin typeface="+mn-lt"/>
                <a:ea typeface="+mn-ea"/>
                <a:cs typeface="+mn-cs"/>
              </a:rPr>
              <a:t>Research question</a:t>
            </a:r>
          </a:p>
          <a:p>
            <a:pPr algn="just"/>
            <a:r>
              <a:rPr lang="en-US" sz="1100" kern="1200" dirty="0">
                <a:solidFill>
                  <a:schemeClr val="tx1"/>
                </a:solidFill>
                <a:effectLst/>
                <a:latin typeface="+mn-lt"/>
                <a:ea typeface="+mn-ea"/>
                <a:cs typeface="+mn-cs"/>
              </a:rPr>
              <a:t>Which factors drive snail host susceptibility to </a:t>
            </a:r>
            <a:r>
              <a:rPr lang="en-US" sz="1100" i="1" kern="1200" dirty="0">
                <a:solidFill>
                  <a:schemeClr val="tx1"/>
                </a:solidFill>
                <a:effectLst/>
                <a:latin typeface="+mn-lt"/>
                <a:ea typeface="+mn-ea"/>
                <a:cs typeface="+mn-cs"/>
              </a:rPr>
              <a:t>S. haematobium </a:t>
            </a:r>
            <a:r>
              <a:rPr lang="en-US" sz="1100" kern="1200" dirty="0">
                <a:solidFill>
                  <a:schemeClr val="tx1"/>
                </a:solidFill>
                <a:effectLst/>
                <a:latin typeface="+mn-lt"/>
                <a:ea typeface="+mn-ea"/>
                <a:cs typeface="+mn-cs"/>
              </a:rPr>
              <a:t>infections?</a:t>
            </a:r>
            <a:endParaRPr lang="en-BE" sz="1100" kern="1200" dirty="0">
              <a:solidFill>
                <a:schemeClr val="tx1"/>
              </a:solidFill>
              <a:effectLst/>
              <a:latin typeface="+mn-lt"/>
              <a:ea typeface="+mn-ea"/>
              <a:cs typeface="+mn-cs"/>
            </a:endParaRPr>
          </a:p>
        </p:txBody>
      </p:sp>
      <p:sp>
        <p:nvSpPr>
          <p:cNvPr id="35" name="TextBox 34">
            <a:extLst>
              <a:ext uri="{FF2B5EF4-FFF2-40B4-BE49-F238E27FC236}">
                <a16:creationId xmlns:a16="http://schemas.microsoft.com/office/drawing/2014/main" id="{FE049A24-F472-418E-6597-4D7CC5EB6ACE}"/>
              </a:ext>
            </a:extLst>
          </p:cNvPr>
          <p:cNvSpPr txBox="1"/>
          <p:nvPr/>
        </p:nvSpPr>
        <p:spPr>
          <a:xfrm>
            <a:off x="167211" y="2771828"/>
            <a:ext cx="3214030" cy="954107"/>
          </a:xfrm>
          <a:prstGeom prst="rect">
            <a:avLst/>
          </a:prstGeom>
          <a:solidFill>
            <a:schemeClr val="bg1">
              <a:lumMod val="85000"/>
              <a:alpha val="61000"/>
            </a:schemeClr>
          </a:solidFill>
          <a:effectLst>
            <a:softEdge rad="50800"/>
          </a:effectLst>
        </p:spPr>
        <p:txBody>
          <a:bodyPr wrap="square" rtlCol="0">
            <a:spAutoFit/>
          </a:bodyPr>
          <a:lstStyle/>
          <a:p>
            <a:pPr algn="ctr"/>
            <a:r>
              <a:rPr lang="en-US" sz="1200" b="1" kern="1200" dirty="0">
                <a:solidFill>
                  <a:schemeClr val="tx1"/>
                </a:solidFill>
                <a:effectLst/>
                <a:latin typeface="+mn-lt"/>
                <a:ea typeface="+mn-ea"/>
                <a:cs typeface="+mn-cs"/>
              </a:rPr>
              <a:t>Aims</a:t>
            </a:r>
            <a:endParaRPr lang="en-US" sz="1200" b="1" dirty="0"/>
          </a:p>
          <a:p>
            <a:pPr algn="just"/>
            <a:r>
              <a:rPr lang="en-US" sz="1100" kern="1200" dirty="0">
                <a:solidFill>
                  <a:schemeClr val="tx1"/>
                </a:solidFill>
                <a:effectLst/>
                <a:latin typeface="+mn-lt"/>
                <a:ea typeface="+mn-ea"/>
                <a:cs typeface="+mn-cs"/>
              </a:rPr>
              <a:t>To characterize the microbiome and trematode communities of </a:t>
            </a:r>
            <a:r>
              <a:rPr lang="en-US" sz="1100" i="1" kern="1200" dirty="0">
                <a:solidFill>
                  <a:schemeClr val="tx1"/>
                </a:solidFill>
                <a:effectLst/>
                <a:latin typeface="+mn-lt"/>
                <a:ea typeface="+mn-ea"/>
                <a:cs typeface="+mn-cs"/>
              </a:rPr>
              <a:t>B. truncatus </a:t>
            </a:r>
            <a:r>
              <a:rPr lang="en-US" sz="1100" kern="1200" dirty="0">
                <a:solidFill>
                  <a:schemeClr val="tx1"/>
                </a:solidFill>
                <a:effectLst/>
                <a:latin typeface="+mn-lt"/>
                <a:ea typeface="+mn-ea"/>
                <a:cs typeface="+mn-cs"/>
              </a:rPr>
              <a:t>and </a:t>
            </a:r>
            <a:r>
              <a:rPr lang="en-US" sz="1100" i="1" kern="1200" dirty="0">
                <a:solidFill>
                  <a:schemeClr val="tx1"/>
                </a:solidFill>
                <a:effectLst/>
                <a:latin typeface="+mn-lt"/>
                <a:ea typeface="+mn-ea"/>
                <a:cs typeface="+mn-cs"/>
              </a:rPr>
              <a:t>B. globosus</a:t>
            </a:r>
            <a:r>
              <a:rPr lang="en-US" sz="1100" kern="1200" dirty="0">
                <a:solidFill>
                  <a:schemeClr val="tx1"/>
                </a:solidFill>
                <a:effectLst/>
                <a:latin typeface="+mn-lt"/>
                <a:ea typeface="+mn-ea"/>
                <a:cs typeface="+mn-cs"/>
              </a:rPr>
              <a:t> along the SRB and link this to susceptibility towards schistosome infection. </a:t>
            </a:r>
            <a:endParaRPr lang="en-BE" sz="1100" kern="1200" dirty="0">
              <a:solidFill>
                <a:schemeClr val="tx1"/>
              </a:solidFill>
              <a:effectLst/>
              <a:latin typeface="+mn-lt"/>
              <a:ea typeface="+mn-ea"/>
              <a:cs typeface="+mn-cs"/>
            </a:endParaRPr>
          </a:p>
        </p:txBody>
      </p:sp>
      <p:sp>
        <p:nvSpPr>
          <p:cNvPr id="26" name="AutoShape 2">
            <a:extLst>
              <a:ext uri="{FF2B5EF4-FFF2-40B4-BE49-F238E27FC236}">
                <a16:creationId xmlns:a16="http://schemas.microsoft.com/office/drawing/2014/main" id="{0F8F4826-2F4A-464E-B512-56B7D780E10D}"/>
              </a:ext>
            </a:extLst>
          </p:cNvPr>
          <p:cNvSpPr>
            <a:spLocks/>
          </p:cNvSpPr>
          <p:nvPr/>
        </p:nvSpPr>
        <p:spPr bwMode="auto">
          <a:xfrm>
            <a:off x="12192" y="6085103"/>
            <a:ext cx="6337808" cy="7975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0" marR="0" algn="just">
              <a:spcBef>
                <a:spcPts val="0"/>
              </a:spcBef>
            </a:pPr>
            <a:r>
              <a:rPr lang="en-US" sz="600" baseline="30000" dirty="0">
                <a:solidFill>
                  <a:schemeClr val="bg1"/>
                </a:solidFill>
                <a:effectLst/>
                <a:latin typeface="Calibri" panose="020F0502020204030204" pitchFamily="34" charset="0"/>
                <a:ea typeface="Arial" panose="020B0604020202020204" pitchFamily="34" charset="0"/>
              </a:rPr>
              <a:t>1</a:t>
            </a:r>
            <a:r>
              <a:rPr lang="en-US" sz="600" dirty="0">
                <a:solidFill>
                  <a:schemeClr val="bg1"/>
                </a:solidFill>
                <a:effectLst/>
                <a:latin typeface="Calibri" panose="020F0502020204030204" pitchFamily="34" charset="0"/>
                <a:ea typeface="Arial" panose="020B0604020202020204" pitchFamily="34" charset="0"/>
              </a:rPr>
              <a:t>Picquet M., J.C. Ernould, J. Vercruysse, V.R. Southgate, A. Mbaye, B. Sambou, M. Niang and D. Rollinson (1996), The epidemiology of human schistosomiasis in the Senegal river basin, Trans. R. Soc. Trop. Med. Hyg., 90, 4, Pages 340–346.; </a:t>
            </a:r>
            <a:r>
              <a:rPr lang="en-US" sz="600" baseline="30000" dirty="0">
                <a:solidFill>
                  <a:schemeClr val="bg1"/>
                </a:solidFill>
                <a:effectLst/>
                <a:latin typeface="Calibri" panose="020F0502020204030204" pitchFamily="34" charset="0"/>
                <a:ea typeface="Arial" panose="020B0604020202020204" pitchFamily="34" charset="0"/>
              </a:rPr>
              <a:t>2</a:t>
            </a:r>
            <a:r>
              <a:rPr lang="en-US" sz="600" dirty="0">
                <a:solidFill>
                  <a:schemeClr val="bg1"/>
                </a:solidFill>
                <a:effectLst/>
                <a:latin typeface="Calibri" panose="020F0502020204030204" pitchFamily="34" charset="0"/>
                <a:ea typeface="Arial" panose="020B0604020202020204" pitchFamily="34" charset="0"/>
              </a:rPr>
              <a:t>Sène M, Southgate VR and Vercruysse J (2004) Bulinus truncatus, intermediate host of Schistosoma haematobium in the Senegal River Basin, Bull. Soc. Pathol. Exot., 97, 29–32.; </a:t>
            </a:r>
            <a:r>
              <a:rPr lang="en-US" sz="600" baseline="30000" dirty="0">
                <a:solidFill>
                  <a:schemeClr val="bg1"/>
                </a:solidFill>
                <a:effectLst/>
                <a:latin typeface="Calibri" panose="020F0502020204030204" pitchFamily="34" charset="0"/>
                <a:ea typeface="Arial" panose="020B0604020202020204" pitchFamily="34" charset="0"/>
              </a:rPr>
              <a:t>3</a:t>
            </a:r>
            <a:r>
              <a:rPr lang="en-US" sz="600" dirty="0">
                <a:solidFill>
                  <a:schemeClr val="bg1"/>
                </a:solidFill>
                <a:effectLst/>
                <a:latin typeface="Calibri" panose="020F0502020204030204" pitchFamily="34" charset="0"/>
                <a:ea typeface="Arial" panose="020B0604020202020204" pitchFamily="34" charset="0"/>
              </a:rPr>
              <a:t>Southgate, V., de Clercq, D., Séne, M., Rollinson, D., LY, A. and Vercruysse, J. (2000). Observations on compatibility between Bulinus truncatus and Schistosoma haematobium in the Senegal river basin. Ann. trop. med. parasitol. 91, 371–378.; </a:t>
            </a:r>
            <a:r>
              <a:rPr lang="en-US" sz="600" baseline="30000" dirty="0">
                <a:solidFill>
                  <a:schemeClr val="bg1"/>
                </a:solidFill>
                <a:effectLst/>
                <a:latin typeface="Calibri" panose="020F0502020204030204" pitchFamily="34" charset="0"/>
                <a:ea typeface="Arial" panose="020B0604020202020204" pitchFamily="34" charset="0"/>
              </a:rPr>
              <a:t>4</a:t>
            </a:r>
            <a:r>
              <a:rPr lang="en-US" sz="600" dirty="0">
                <a:solidFill>
                  <a:schemeClr val="bg1"/>
                </a:solidFill>
                <a:effectLst/>
                <a:latin typeface="Calibri" panose="020F0502020204030204" pitchFamily="34" charset="0"/>
                <a:ea typeface="Arial" panose="020B0604020202020204" pitchFamily="34" charset="0"/>
              </a:rPr>
              <a:t>Schols, R., Carolus, H., Hammoud, C., Mulero, S., Mudavanhu, A. and Huyse, T. (2019). A rapid diagnostic multiplex PCR approach for xenomonitoring of human and animal schistosomiasis in a ‘One Health’ context. Trans. R. Soc. Trop. Med. Hyg., 113(11), 722–729.; </a:t>
            </a:r>
            <a:r>
              <a:rPr lang="en-US" sz="600" baseline="30000" dirty="0">
                <a:solidFill>
                  <a:schemeClr val="bg1"/>
                </a:solidFill>
                <a:effectLst/>
                <a:latin typeface="Calibri" panose="020F0502020204030204" pitchFamily="34" charset="0"/>
                <a:ea typeface="Arial" panose="020B0604020202020204" pitchFamily="34" charset="0"/>
              </a:rPr>
              <a:t>5</a:t>
            </a:r>
            <a:r>
              <a:rPr lang="en-US" sz="600" dirty="0">
                <a:solidFill>
                  <a:schemeClr val="bg1"/>
                </a:solidFill>
                <a:effectLst/>
                <a:latin typeface="Calibri" panose="020F0502020204030204" pitchFamily="34" charset="0"/>
                <a:ea typeface="Arial" panose="020B0604020202020204" pitchFamily="34" charset="0"/>
              </a:rPr>
              <a:t>Bulteel, L, Houwenhuyse, S, Declerck, S and Decaestecker, E. (2021). The Role of Microbiome and Genotype in Daphnia magna Upon Parasite Re-Exposure. Genes. 12. 70.; </a:t>
            </a:r>
            <a:r>
              <a:rPr lang="en-US" sz="600" baseline="30000" dirty="0">
                <a:solidFill>
                  <a:schemeClr val="bg1"/>
                </a:solidFill>
                <a:effectLst/>
                <a:latin typeface="Calibri" panose="020F0502020204030204" pitchFamily="34" charset="0"/>
                <a:ea typeface="Arial" panose="020B0604020202020204" pitchFamily="34" charset="0"/>
              </a:rPr>
              <a:t>6</a:t>
            </a:r>
            <a:r>
              <a:rPr lang="en-US" sz="600" dirty="0">
                <a:solidFill>
                  <a:schemeClr val="bg1"/>
                </a:solidFill>
                <a:effectLst/>
                <a:latin typeface="Calibri" panose="020F0502020204030204" pitchFamily="34" charset="0"/>
                <a:ea typeface="Arial" panose="020B0604020202020204" pitchFamily="34" charset="0"/>
              </a:rPr>
              <a:t>Janssens, L, Van de Maele, M, Delnat, V, Theys, C, Mukherjee, S, De Meester, L and Stoks, R. (2022). Evolution of pesticide tolerance and associated changes in the microbiome in the water flea Daphnia magna. Ecotoxicol. Environ. Saf.. 240. 113697.; </a:t>
            </a:r>
            <a:r>
              <a:rPr lang="en-US" sz="600" baseline="30000" dirty="0">
                <a:solidFill>
                  <a:schemeClr val="bg1"/>
                </a:solidFill>
                <a:effectLst/>
                <a:latin typeface="Calibri" panose="020F0502020204030204" pitchFamily="34" charset="0"/>
                <a:ea typeface="Arial" panose="020B0604020202020204" pitchFamily="34" charset="0"/>
              </a:rPr>
              <a:t>7</a:t>
            </a:r>
            <a:r>
              <a:rPr lang="en-US" sz="600" dirty="0">
                <a:solidFill>
                  <a:schemeClr val="bg1"/>
                </a:solidFill>
                <a:effectLst/>
                <a:latin typeface="Calibri" panose="020F0502020204030204" pitchFamily="34" charset="0"/>
                <a:ea typeface="Arial" panose="020B0604020202020204" pitchFamily="34" charset="0"/>
              </a:rPr>
              <a:t>Hammoud, C, Mulero, S, Van Bocxlaer, B, Boissier, J, Verschuren, D, Albrecht, C and Huyse, T. (2021). Simultaneous genotyping of snails and infecting trematode parasites using high‐throughput amplicon sequencing. Mol. Ecol. Resour. 22.</a:t>
            </a:r>
          </a:p>
        </p:txBody>
      </p:sp>
      <p:sp>
        <p:nvSpPr>
          <p:cNvPr id="37" name="TextBox 36">
            <a:extLst>
              <a:ext uri="{FF2B5EF4-FFF2-40B4-BE49-F238E27FC236}">
                <a16:creationId xmlns:a16="http://schemas.microsoft.com/office/drawing/2014/main" id="{A3351AE2-5A92-AE5A-02D5-5EAF95CD9289}"/>
              </a:ext>
            </a:extLst>
          </p:cNvPr>
          <p:cNvSpPr txBox="1"/>
          <p:nvPr/>
        </p:nvSpPr>
        <p:spPr>
          <a:xfrm>
            <a:off x="3396802" y="4714178"/>
            <a:ext cx="3246120" cy="507831"/>
          </a:xfrm>
          <a:prstGeom prst="rect">
            <a:avLst/>
          </a:prstGeom>
          <a:solidFill>
            <a:schemeClr val="bg1">
              <a:lumMod val="85000"/>
              <a:alpha val="61000"/>
            </a:schemeClr>
          </a:solidFill>
          <a:effectLst>
            <a:softEdge rad="50800"/>
          </a:effectLst>
        </p:spPr>
        <p:txBody>
          <a:bodyPr wrap="square" rtlCol="0">
            <a:spAutoFit/>
          </a:bodyPr>
          <a:lstStyle/>
          <a:p>
            <a:r>
              <a:rPr lang="en-US" sz="900" b="1" dirty="0"/>
              <a:t>Fig 1: </a:t>
            </a:r>
            <a:r>
              <a:rPr lang="en-US" sz="900" dirty="0"/>
              <a:t>A) Xiphidiocercaria, B) </a:t>
            </a:r>
            <a:r>
              <a:rPr lang="en-US" sz="900" i="1" dirty="0"/>
              <a:t>Schistosoma</a:t>
            </a:r>
            <a:r>
              <a:rPr lang="en-US" sz="900" dirty="0"/>
              <a:t> sp., C) Echinostome, D) Brevifurcate-apharyngeate distome and E) longifurcate-pharyngeate distome.</a:t>
            </a:r>
            <a:endParaRPr lang="en-US" sz="800" dirty="0"/>
          </a:p>
        </p:txBody>
      </p:sp>
      <p:grpSp>
        <p:nvGrpSpPr>
          <p:cNvPr id="6" name="Group 5">
            <a:extLst>
              <a:ext uri="{FF2B5EF4-FFF2-40B4-BE49-F238E27FC236}">
                <a16:creationId xmlns:a16="http://schemas.microsoft.com/office/drawing/2014/main" id="{FC0722D4-A3F0-D9E8-30DA-B399D315926F}"/>
              </a:ext>
            </a:extLst>
          </p:cNvPr>
          <p:cNvGrpSpPr/>
          <p:nvPr/>
        </p:nvGrpSpPr>
        <p:grpSpPr>
          <a:xfrm>
            <a:off x="3419989" y="2946737"/>
            <a:ext cx="3214030" cy="1807892"/>
            <a:chOff x="3381241" y="3192437"/>
            <a:chExt cx="3214030" cy="1807892"/>
          </a:xfrm>
        </p:grpSpPr>
        <p:pic>
          <p:nvPicPr>
            <p:cNvPr id="4" name="Picture 3">
              <a:extLst>
                <a:ext uri="{FF2B5EF4-FFF2-40B4-BE49-F238E27FC236}">
                  <a16:creationId xmlns:a16="http://schemas.microsoft.com/office/drawing/2014/main" id="{E2174B76-B7DD-0B8F-B0E4-C872FAE905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81241" y="3192437"/>
              <a:ext cx="3214030" cy="1807892"/>
            </a:xfrm>
            <a:prstGeom prst="rect">
              <a:avLst/>
            </a:prstGeom>
            <a:effectLst>
              <a:softEdge rad="31750"/>
            </a:effectLst>
          </p:spPr>
        </p:pic>
        <p:sp>
          <p:nvSpPr>
            <p:cNvPr id="38" name="TextBox 37">
              <a:extLst>
                <a:ext uri="{FF2B5EF4-FFF2-40B4-BE49-F238E27FC236}">
                  <a16:creationId xmlns:a16="http://schemas.microsoft.com/office/drawing/2014/main" id="{327E69A2-9E2E-CB78-3E7A-2C421B40A505}"/>
                </a:ext>
              </a:extLst>
            </p:cNvPr>
            <p:cNvSpPr txBox="1"/>
            <p:nvPr/>
          </p:nvSpPr>
          <p:spPr>
            <a:xfrm>
              <a:off x="3418328" y="3313584"/>
              <a:ext cx="317200" cy="230832"/>
            </a:xfrm>
            <a:prstGeom prst="rect">
              <a:avLst/>
            </a:prstGeom>
            <a:noFill/>
            <a:effectLst>
              <a:softEdge rad="50800"/>
            </a:effectLst>
          </p:spPr>
          <p:txBody>
            <a:bodyPr wrap="square" rtlCol="0">
              <a:spAutoFit/>
            </a:bodyPr>
            <a:lstStyle/>
            <a:p>
              <a:r>
                <a:rPr lang="en-US" sz="900" b="1" dirty="0"/>
                <a:t>A)</a:t>
              </a:r>
              <a:endParaRPr lang="en-US" sz="800" dirty="0"/>
            </a:p>
          </p:txBody>
        </p:sp>
        <p:sp>
          <p:nvSpPr>
            <p:cNvPr id="39" name="TextBox 38">
              <a:extLst>
                <a:ext uri="{FF2B5EF4-FFF2-40B4-BE49-F238E27FC236}">
                  <a16:creationId xmlns:a16="http://schemas.microsoft.com/office/drawing/2014/main" id="{DA052048-458C-EF92-F5C5-B734E87EB74A}"/>
                </a:ext>
              </a:extLst>
            </p:cNvPr>
            <p:cNvSpPr txBox="1"/>
            <p:nvPr/>
          </p:nvSpPr>
          <p:spPr>
            <a:xfrm>
              <a:off x="3418328" y="4040182"/>
              <a:ext cx="317200" cy="230832"/>
            </a:xfrm>
            <a:prstGeom prst="rect">
              <a:avLst/>
            </a:prstGeom>
            <a:noFill/>
            <a:effectLst>
              <a:softEdge rad="50800"/>
            </a:effectLst>
          </p:spPr>
          <p:txBody>
            <a:bodyPr wrap="square" rtlCol="0">
              <a:spAutoFit/>
            </a:bodyPr>
            <a:lstStyle/>
            <a:p>
              <a:r>
                <a:rPr lang="en-US" sz="900" b="1" dirty="0"/>
                <a:t>B)</a:t>
              </a:r>
              <a:endParaRPr lang="en-US" sz="800" dirty="0"/>
            </a:p>
          </p:txBody>
        </p:sp>
        <p:sp>
          <p:nvSpPr>
            <p:cNvPr id="40" name="TextBox 39">
              <a:extLst>
                <a:ext uri="{FF2B5EF4-FFF2-40B4-BE49-F238E27FC236}">
                  <a16:creationId xmlns:a16="http://schemas.microsoft.com/office/drawing/2014/main" id="{83D2D805-442A-2B1E-2BCA-AFFC951D655F}"/>
                </a:ext>
              </a:extLst>
            </p:cNvPr>
            <p:cNvSpPr txBox="1"/>
            <p:nvPr/>
          </p:nvSpPr>
          <p:spPr>
            <a:xfrm>
              <a:off x="3996977" y="3312585"/>
              <a:ext cx="317200" cy="230832"/>
            </a:xfrm>
            <a:prstGeom prst="rect">
              <a:avLst/>
            </a:prstGeom>
            <a:noFill/>
            <a:effectLst>
              <a:softEdge rad="50800"/>
            </a:effectLst>
          </p:spPr>
          <p:txBody>
            <a:bodyPr wrap="square" rtlCol="0">
              <a:spAutoFit/>
            </a:bodyPr>
            <a:lstStyle/>
            <a:p>
              <a:r>
                <a:rPr lang="en-US" sz="900" b="1" dirty="0"/>
                <a:t>C)</a:t>
              </a:r>
              <a:endParaRPr lang="en-US" sz="800" dirty="0"/>
            </a:p>
          </p:txBody>
        </p:sp>
        <p:sp>
          <p:nvSpPr>
            <p:cNvPr id="41" name="TextBox 40">
              <a:extLst>
                <a:ext uri="{FF2B5EF4-FFF2-40B4-BE49-F238E27FC236}">
                  <a16:creationId xmlns:a16="http://schemas.microsoft.com/office/drawing/2014/main" id="{1E6714CF-EBB9-F315-179F-B69D71BEEF32}"/>
                </a:ext>
              </a:extLst>
            </p:cNvPr>
            <p:cNvSpPr txBox="1"/>
            <p:nvPr/>
          </p:nvSpPr>
          <p:spPr>
            <a:xfrm>
              <a:off x="5006799" y="3312585"/>
              <a:ext cx="317200" cy="230832"/>
            </a:xfrm>
            <a:prstGeom prst="rect">
              <a:avLst/>
            </a:prstGeom>
            <a:noFill/>
            <a:effectLst>
              <a:softEdge rad="50800"/>
            </a:effectLst>
          </p:spPr>
          <p:txBody>
            <a:bodyPr wrap="square" rtlCol="0">
              <a:spAutoFit/>
            </a:bodyPr>
            <a:lstStyle/>
            <a:p>
              <a:r>
                <a:rPr lang="en-US" sz="900" b="1" dirty="0"/>
                <a:t>D)</a:t>
              </a:r>
              <a:endParaRPr lang="en-US" sz="800" dirty="0"/>
            </a:p>
          </p:txBody>
        </p:sp>
        <p:sp>
          <p:nvSpPr>
            <p:cNvPr id="42" name="TextBox 41">
              <a:extLst>
                <a:ext uri="{FF2B5EF4-FFF2-40B4-BE49-F238E27FC236}">
                  <a16:creationId xmlns:a16="http://schemas.microsoft.com/office/drawing/2014/main" id="{2C046547-E494-9E63-29C4-4BBD9EB105B7}"/>
                </a:ext>
              </a:extLst>
            </p:cNvPr>
            <p:cNvSpPr txBox="1"/>
            <p:nvPr/>
          </p:nvSpPr>
          <p:spPr>
            <a:xfrm>
              <a:off x="5587195" y="4034183"/>
              <a:ext cx="317200" cy="230832"/>
            </a:xfrm>
            <a:prstGeom prst="rect">
              <a:avLst/>
            </a:prstGeom>
            <a:noFill/>
            <a:effectLst>
              <a:softEdge rad="50800"/>
            </a:effectLst>
          </p:spPr>
          <p:txBody>
            <a:bodyPr wrap="square" rtlCol="0">
              <a:spAutoFit/>
            </a:bodyPr>
            <a:lstStyle/>
            <a:p>
              <a:r>
                <a:rPr lang="en-US" sz="900" b="1" dirty="0"/>
                <a:t>E)</a:t>
              </a:r>
              <a:endParaRPr lang="en-US" sz="800" dirty="0"/>
            </a:p>
          </p:txBody>
        </p:sp>
      </p:grpSp>
      <p:sp>
        <p:nvSpPr>
          <p:cNvPr id="43" name="TextBox 42">
            <a:extLst>
              <a:ext uri="{FF2B5EF4-FFF2-40B4-BE49-F238E27FC236}">
                <a16:creationId xmlns:a16="http://schemas.microsoft.com/office/drawing/2014/main" id="{7CEE1E0A-C127-8394-9DF3-A2732BE404FD}"/>
              </a:ext>
            </a:extLst>
          </p:cNvPr>
          <p:cNvSpPr txBox="1"/>
          <p:nvPr/>
        </p:nvSpPr>
        <p:spPr>
          <a:xfrm>
            <a:off x="8407404" y="5182580"/>
            <a:ext cx="2522724" cy="507831"/>
          </a:xfrm>
          <a:prstGeom prst="rect">
            <a:avLst/>
          </a:prstGeom>
          <a:solidFill>
            <a:schemeClr val="bg1">
              <a:lumMod val="85000"/>
              <a:alpha val="61000"/>
            </a:schemeClr>
          </a:solidFill>
          <a:effectLst>
            <a:softEdge rad="50800"/>
          </a:effectLst>
        </p:spPr>
        <p:txBody>
          <a:bodyPr wrap="square" rtlCol="0">
            <a:spAutoFit/>
          </a:bodyPr>
          <a:lstStyle/>
          <a:p>
            <a:r>
              <a:rPr lang="en-US" sz="900" b="1" dirty="0"/>
              <a:t>Fig 2: </a:t>
            </a:r>
            <a:r>
              <a:rPr lang="en-US" sz="900" dirty="0"/>
              <a:t>NMDS plot showing the microbiome beta diversity of </a:t>
            </a:r>
            <a:r>
              <a:rPr lang="en-US" sz="900" i="1" dirty="0"/>
              <a:t>B. truncatus </a:t>
            </a:r>
            <a:r>
              <a:rPr lang="en-US" sz="900" dirty="0"/>
              <a:t>(TRU) and</a:t>
            </a:r>
            <a:r>
              <a:rPr lang="en-US" sz="900" i="1" dirty="0"/>
              <a:t> B. globosus </a:t>
            </a:r>
            <a:r>
              <a:rPr lang="en-US" sz="900" dirty="0"/>
              <a:t>(BGL) for the lower and middle valley in the SRB. </a:t>
            </a:r>
          </a:p>
        </p:txBody>
      </p:sp>
      <p:sp>
        <p:nvSpPr>
          <p:cNvPr id="24" name="TextBox 23">
            <a:extLst>
              <a:ext uri="{FF2B5EF4-FFF2-40B4-BE49-F238E27FC236}">
                <a16:creationId xmlns:a16="http://schemas.microsoft.com/office/drawing/2014/main" id="{ADD09899-D13D-2FE8-1C9B-D2A72783785A}"/>
              </a:ext>
            </a:extLst>
          </p:cNvPr>
          <p:cNvSpPr txBox="1"/>
          <p:nvPr/>
        </p:nvSpPr>
        <p:spPr>
          <a:xfrm>
            <a:off x="8092440" y="1053845"/>
            <a:ext cx="3921834" cy="3662541"/>
          </a:xfrm>
          <a:prstGeom prst="rect">
            <a:avLst/>
          </a:prstGeom>
          <a:solidFill>
            <a:schemeClr val="bg1">
              <a:lumMod val="85000"/>
              <a:alpha val="61000"/>
            </a:schemeClr>
          </a:solidFill>
          <a:effectLst>
            <a:softEdge rad="50800"/>
          </a:effectLst>
        </p:spPr>
        <p:txBody>
          <a:bodyPr wrap="square" rtlCol="0">
            <a:spAutoFit/>
          </a:bodyPr>
          <a:lstStyle/>
          <a:p>
            <a:pPr algn="just"/>
            <a:r>
              <a:rPr lang="en-US" sz="1200" b="1" dirty="0"/>
              <a:t>Microbiome</a:t>
            </a:r>
            <a:br>
              <a:rPr lang="en-US" sz="1100" dirty="0"/>
            </a:br>
            <a:endParaRPr lang="en-US" sz="1100" dirty="0"/>
          </a:p>
          <a:p>
            <a:pPr algn="just"/>
            <a:endParaRPr lang="en-US" sz="1100" dirty="0"/>
          </a:p>
          <a:p>
            <a:pPr algn="just"/>
            <a:endParaRPr lang="en-US" sz="1100" dirty="0"/>
          </a:p>
          <a:p>
            <a:pPr algn="just"/>
            <a:endParaRPr lang="en-US" sz="1100" dirty="0"/>
          </a:p>
          <a:p>
            <a:pPr algn="just"/>
            <a:r>
              <a:rPr lang="en-US" sz="1100" dirty="0"/>
              <a:t>The microbiome of 115 </a:t>
            </a:r>
            <a:r>
              <a:rPr lang="en-US" sz="1100" i="1" dirty="0"/>
              <a:t>B. truncatus, </a:t>
            </a:r>
            <a:r>
              <a:rPr lang="en-US" sz="1100" dirty="0"/>
              <a:t>23</a:t>
            </a:r>
            <a:r>
              <a:rPr lang="en-US" sz="1100" i="1" dirty="0"/>
              <a:t> B. globosus </a:t>
            </a:r>
            <a:r>
              <a:rPr lang="en-US" sz="1100" dirty="0"/>
              <a:t>and one negative were characterized.</a:t>
            </a:r>
          </a:p>
          <a:p>
            <a:pPr algn="just"/>
            <a:r>
              <a:rPr lang="en-US" sz="1100" dirty="0"/>
              <a:t>Snail species and region of origin in the SRB significantly affected alpha and beta diversity (</a:t>
            </a:r>
            <a:r>
              <a:rPr lang="en-US" sz="1100" b="1" dirty="0"/>
              <a:t>Fig2</a:t>
            </a:r>
            <a:r>
              <a:rPr lang="en-US" sz="1100" dirty="0"/>
              <a:t>).</a:t>
            </a:r>
          </a:p>
          <a:p>
            <a:pPr algn="just"/>
            <a:r>
              <a:rPr lang="en-US" sz="1100" dirty="0">
                <a:solidFill>
                  <a:schemeClr val="tx1">
                    <a:lumMod val="95000"/>
                    <a:lumOff val="5000"/>
                  </a:schemeClr>
                </a:solidFill>
              </a:rPr>
              <a:t>The alpha diversity of </a:t>
            </a:r>
            <a:r>
              <a:rPr lang="en-US" sz="1100" i="1" dirty="0">
                <a:solidFill>
                  <a:schemeClr val="tx1">
                    <a:lumMod val="95000"/>
                    <a:lumOff val="5000"/>
                  </a:schemeClr>
                </a:solidFill>
              </a:rPr>
              <a:t>B. truncatus </a:t>
            </a:r>
            <a:r>
              <a:rPr lang="en-US" sz="1100" dirty="0">
                <a:solidFill>
                  <a:schemeClr val="tx1">
                    <a:lumMod val="95000"/>
                    <a:lumOff val="5000"/>
                  </a:schemeClr>
                </a:solidFill>
              </a:rPr>
              <a:t>was significantly lower in the middle valley compared to the lower valley.</a:t>
            </a:r>
          </a:p>
          <a:p>
            <a:pPr lvl="4" algn="just"/>
            <a:r>
              <a:rPr lang="en-US" sz="1100" dirty="0">
                <a:solidFill>
                  <a:schemeClr val="tx1">
                    <a:lumMod val="95000"/>
                    <a:lumOff val="5000"/>
                  </a:schemeClr>
                </a:solidFill>
              </a:rPr>
              <a:t>The alpha diversity </a:t>
            </a:r>
            <a:r>
              <a:rPr lang="en-US" sz="1100" dirty="0"/>
              <a:t>of </a:t>
            </a:r>
            <a:r>
              <a:rPr lang="en-US" sz="1100" i="1" dirty="0"/>
              <a:t>B. truncatus </a:t>
            </a:r>
            <a:r>
              <a:rPr lang="en-US" sz="1100" dirty="0"/>
              <a:t>was significantly higher compared to </a:t>
            </a:r>
            <a:r>
              <a:rPr lang="en-US" sz="1100" i="1" dirty="0"/>
              <a:t>B. globosus.</a:t>
            </a:r>
            <a:endParaRPr lang="en-US" sz="1100" dirty="0"/>
          </a:p>
          <a:p>
            <a:pPr lvl="4" algn="just"/>
            <a:r>
              <a:rPr lang="en-US" sz="1100" dirty="0"/>
              <a:t>Bacterial genera of the phyla Firmicutes (2) and </a:t>
            </a:r>
            <a:r>
              <a:rPr lang="en-US" sz="1100" dirty="0">
                <a:solidFill>
                  <a:schemeClr val="tx1">
                    <a:lumMod val="95000"/>
                    <a:lumOff val="5000"/>
                  </a:schemeClr>
                </a:solidFill>
              </a:rPr>
              <a:t>Proteobacteria (6) </a:t>
            </a:r>
            <a:r>
              <a:rPr lang="en-US" sz="1100" dirty="0"/>
              <a:t>overrepresented in infected snails compared to non-infected snails, while 13 additional Phyla (138 genera) showed the opposite pattern.</a:t>
            </a:r>
          </a:p>
        </p:txBody>
      </p:sp>
      <p:pic>
        <p:nvPicPr>
          <p:cNvPr id="31" name="Picture 30">
            <a:extLst>
              <a:ext uri="{FF2B5EF4-FFF2-40B4-BE49-F238E27FC236}">
                <a16:creationId xmlns:a16="http://schemas.microsoft.com/office/drawing/2014/main" id="{70617F57-91DD-B579-1F9C-D67B8F9944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8098303" y="1077242"/>
            <a:ext cx="852657" cy="852657"/>
          </a:xfrm>
          <a:prstGeom prst="ellipse">
            <a:avLst/>
          </a:prstGeom>
          <a:ln>
            <a:noFill/>
          </a:ln>
          <a:effectLst>
            <a:softEdge rad="112500"/>
          </a:effectLst>
        </p:spPr>
      </p:pic>
      <p:pic>
        <p:nvPicPr>
          <p:cNvPr id="34" name="Picture 33">
            <a:extLst>
              <a:ext uri="{FF2B5EF4-FFF2-40B4-BE49-F238E27FC236}">
                <a16:creationId xmlns:a16="http://schemas.microsoft.com/office/drawing/2014/main" id="{7A31882F-4CF4-D90C-9B51-5AEBF27A2058}"/>
              </a:ext>
            </a:extLst>
          </p:cNvPr>
          <p:cNvPicPr>
            <a:picLocks noChangeAspect="1"/>
          </p:cNvPicPr>
          <p:nvPr/>
        </p:nvPicPr>
        <p:blipFill rotWithShape="1">
          <a:blip r:embed="rId13">
            <a:extLst>
              <a:ext uri="{28A0092B-C50C-407E-A947-70E740481C1C}">
                <a14:useLocalDpi xmlns:a14="http://schemas.microsoft.com/office/drawing/2010/main" val="0"/>
              </a:ext>
            </a:extLst>
          </a:blip>
          <a:srcRect l="13860" r="13860"/>
          <a:stretch/>
        </p:blipFill>
        <p:spPr>
          <a:xfrm>
            <a:off x="6653777" y="2950799"/>
            <a:ext cx="3252223" cy="2262695"/>
          </a:xfrm>
          <a:prstGeom prst="rect">
            <a:avLst/>
          </a:prstGeom>
          <a:effectLst>
            <a:softEdge rad="31750"/>
          </a:effectLst>
        </p:spPr>
      </p:pic>
    </p:spTree>
    <p:extLst>
      <p:ext uri="{BB962C8B-B14F-4D97-AF65-F5344CB8AC3E}">
        <p14:creationId xmlns:p14="http://schemas.microsoft.com/office/powerpoint/2010/main" val="245826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53093C7C8F97FA4FBEF02685EE0A6B5B" ma:contentTypeVersion="9" ma:contentTypeDescription="" ma:contentTypeScope="" ma:versionID="797da260e4f5a208ee1a90964f5a2a08">
  <xsd:schema xmlns:xsd="http://www.w3.org/2001/XMLSchema" xmlns:xs="http://www.w3.org/2001/XMLSchema" xmlns:p="http://schemas.microsoft.com/office/2006/metadata/properties" xmlns:ns2="eb3f7de7-c935-4ca6-a12c-1f73773710ec" xmlns:ns3="67e1fa02-51cb-47ec-9e48-77af0591dcfe" targetNamespace="http://schemas.microsoft.com/office/2006/metadata/properties" ma:root="true" ma:fieldsID="a257e078b17cae7477c91ce636996194" ns2:_="" ns3:_="">
    <xsd:import namespace="eb3f7de7-c935-4ca6-a12c-1f73773710ec"/>
    <xsd:import namespace="67e1fa02-51cb-47ec-9e48-77af0591dcfe"/>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1fa02-51cb-47ec-9e48-77af0591dcf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ID xmlns="eb3f7de7-c935-4ca6-a12c-1f73773710ec" xsi:nil="true"/>
    <KenesDocumentTypeId xmlns="eb3f7de7-c935-4ca6-a12c-1f73773710ec" xsi:nil="true"/>
    <Confidential1 xmlns="eb3f7de7-c935-4ca6-a12c-1f73773710ec">false</Confidential1>
    <Final xmlns="eb3f7de7-c935-4ca6-a12c-1f73773710ec">false</Final>
  </documentManagement>
</p:properties>
</file>

<file path=customXml/itemProps1.xml><?xml version="1.0" encoding="utf-8"?>
<ds:datastoreItem xmlns:ds="http://schemas.openxmlformats.org/officeDocument/2006/customXml" ds:itemID="{105630B2-43C8-4C5F-83D5-A1D9C4FCE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67e1fa02-51cb-47ec-9e48-77af0591d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799F1E-259F-437F-94F1-336A477CFDDF}">
  <ds:schemaRefs>
    <ds:schemaRef ds:uri="http://schemas.microsoft.com/sharepoint/v3/contenttype/forms"/>
  </ds:schemaRefs>
</ds:datastoreItem>
</file>

<file path=customXml/itemProps3.xml><?xml version="1.0" encoding="utf-8"?>
<ds:datastoreItem xmlns:ds="http://schemas.openxmlformats.org/officeDocument/2006/customXml" ds:itemID="{F07D7C3E-9EAD-4C45-9A4F-3BA4DB70C1FB}">
  <ds:schemaRefs>
    <ds:schemaRef ds:uri="http://purl.org/dc/dcmitype/"/>
    <ds:schemaRef ds:uri="eb3f7de7-c935-4ca6-a12c-1f73773710ec"/>
    <ds:schemaRef ds:uri="http://schemas.microsoft.com/office/2006/documentManagement/types"/>
    <ds:schemaRef ds:uri="http://purl.org/dc/elements/1.1/"/>
    <ds:schemaRef ds:uri="67e1fa02-51cb-47ec-9e48-77af0591dcf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Widescreen</PresentationFormat>
  <Paragraphs>47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2020-07-23T19:03:51Z</dcterms:created>
  <dcterms:modified xsi:type="dcterms:W3CDTF">2022-07-15T09:46:41Z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0x01010037EA2DD516505C4D92B92F8677CFB6850053093C7C8F97FA4FBEF02685EE0A6B5B</vt:lpwstr>
  </property>
</Properties>
</file>